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handoutMasterIdLst>
    <p:handoutMasterId r:id="rId53"/>
  </p:handoutMasterIdLst>
  <p:sldIdLst>
    <p:sldId id="297" r:id="rId2"/>
    <p:sldId id="294" r:id="rId3"/>
    <p:sldId id="329" r:id="rId4"/>
    <p:sldId id="330" r:id="rId5"/>
    <p:sldId id="331" r:id="rId6"/>
    <p:sldId id="332" r:id="rId7"/>
    <p:sldId id="333" r:id="rId8"/>
    <p:sldId id="334" r:id="rId9"/>
    <p:sldId id="282" r:id="rId10"/>
    <p:sldId id="259" r:id="rId11"/>
    <p:sldId id="283" r:id="rId12"/>
    <p:sldId id="273" r:id="rId13"/>
    <p:sldId id="284" r:id="rId14"/>
    <p:sldId id="269" r:id="rId15"/>
    <p:sldId id="285" r:id="rId16"/>
    <p:sldId id="302" r:id="rId17"/>
    <p:sldId id="298" r:id="rId18"/>
    <p:sldId id="293" r:id="rId19"/>
    <p:sldId id="295" r:id="rId20"/>
    <p:sldId id="287" r:id="rId21"/>
    <p:sldId id="288" r:id="rId22"/>
    <p:sldId id="270" r:id="rId23"/>
    <p:sldId id="296" r:id="rId24"/>
    <p:sldId id="262" r:id="rId25"/>
    <p:sldId id="272" r:id="rId26"/>
    <p:sldId id="274" r:id="rId27"/>
    <p:sldId id="275" r:id="rId28"/>
    <p:sldId id="289" r:id="rId29"/>
    <p:sldId id="338" r:id="rId30"/>
    <p:sldId id="299" r:id="rId31"/>
    <p:sldId id="304" r:id="rId32"/>
    <p:sldId id="292" r:id="rId33"/>
    <p:sldId id="306" r:id="rId34"/>
    <p:sldId id="307" r:id="rId35"/>
    <p:sldId id="336" r:id="rId36"/>
    <p:sldId id="309" r:id="rId37"/>
    <p:sldId id="339" r:id="rId38"/>
    <p:sldId id="310" r:id="rId39"/>
    <p:sldId id="337" r:id="rId40"/>
    <p:sldId id="324" r:id="rId41"/>
    <p:sldId id="325" r:id="rId42"/>
    <p:sldId id="343" r:id="rId43"/>
    <p:sldId id="311" r:id="rId44"/>
    <p:sldId id="312" r:id="rId45"/>
    <p:sldId id="316" r:id="rId46"/>
    <p:sldId id="313" r:id="rId47"/>
    <p:sldId id="318" r:id="rId48"/>
    <p:sldId id="341" r:id="rId49"/>
    <p:sldId id="342" r:id="rId50"/>
    <p:sldId id="314" r:id="rId51"/>
    <p:sldId id="32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7" autoAdjust="0"/>
    <p:restoredTop sz="86404" autoAdjust="0"/>
  </p:normalViewPr>
  <p:slideViewPr>
    <p:cSldViewPr>
      <p:cViewPr varScale="1">
        <p:scale>
          <a:sx n="89" d="100"/>
          <a:sy n="89" d="100"/>
        </p:scale>
        <p:origin x="-96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5C9E68-1C6F-44AE-AED2-AF3A52E7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34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9500-8656-4C97-8FA5-AA2D4DA3C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7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251D-3476-4146-94E5-FF53A75F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13B0-9AC8-49BA-BC63-9CCE2E59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1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133C-B58D-4DDE-B1AA-CEE27B16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6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6EC5-7EF7-4D57-8631-D96E0EFA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3D65-872B-4450-86B3-8B12153F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0010-6807-4FDF-87AA-F8CB00103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6CED-F11A-4BED-BDC6-9478D46E4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178A-BEE9-4EB5-AB27-7CA795264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B552E-CA72-4D7E-BBF0-687137A27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506C-99CF-4CF6-BCE5-D79C23A0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F3A9E1-E5DD-4577-BAD1-685F521D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f.gov/news/special_reports/sos/momentumtime.j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UpiV2I_IRI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bclearn.com/portal/site/learn/science-of-nhl-hocke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UpiV2I_IRI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bclearn.com/nf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UpiV2I_I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the notes from the back</a:t>
            </a:r>
          </a:p>
          <a:p>
            <a:r>
              <a:rPr lang="en-US" dirty="0" smtClean="0"/>
              <a:t>Using the QR code, link to the Word wall and answer the question at the top- “What do you think the word momentum means?”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4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u="sng" smtClean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Hitting a pool ball, golf ball</a:t>
            </a:r>
          </a:p>
          <a:p>
            <a:pPr eaLnBrk="1" hangingPunct="1"/>
            <a:r>
              <a:rPr lang="en-US" sz="4400" smtClean="0"/>
              <a:t>catching a base ball</a:t>
            </a:r>
          </a:p>
          <a:p>
            <a:pPr eaLnBrk="1" hangingPunct="1"/>
            <a:r>
              <a:rPr lang="en-US" sz="4400" smtClean="0"/>
              <a:t>car accidents</a:t>
            </a:r>
          </a:p>
          <a:p>
            <a:pPr eaLnBrk="1" hangingPunct="1"/>
            <a:r>
              <a:rPr lang="en-US" sz="4400" smtClean="0"/>
              <a:t>Any type of collision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Momentum</a:t>
            </a:r>
            <a:r>
              <a:rPr lang="en-US" sz="4000" smtClean="0"/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Momentum is a </a:t>
            </a:r>
            <a:r>
              <a:rPr lang="en-US" sz="3600" u="sng" dirty="0" smtClean="0">
                <a:solidFill>
                  <a:schemeClr val="accent1"/>
                </a:solidFill>
              </a:rPr>
              <a:t>vector</a:t>
            </a:r>
            <a:r>
              <a:rPr lang="en-US" sz="3600" dirty="0" smtClean="0"/>
              <a:t> quantity</a:t>
            </a:r>
          </a:p>
          <a:p>
            <a:pPr eaLnBrk="1" hangingPunct="1"/>
            <a:r>
              <a:rPr lang="en-US" sz="3600" dirty="0" smtClean="0"/>
              <a:t>Is dependent on 2 things: </a:t>
            </a:r>
          </a:p>
          <a:p>
            <a:pPr lvl="1" eaLnBrk="1" hangingPunct="1"/>
            <a:r>
              <a:rPr lang="en-US" sz="3600" dirty="0" smtClean="0"/>
              <a:t>How much “stuff” is moving, </a:t>
            </a:r>
            <a:r>
              <a:rPr lang="en-US" sz="3600" u="sng" dirty="0" smtClean="0">
                <a:solidFill>
                  <a:schemeClr val="accent1"/>
                </a:solidFill>
              </a:rPr>
              <a:t>Mass, measured in kg</a:t>
            </a:r>
          </a:p>
          <a:p>
            <a:pPr lvl="1" eaLnBrk="1" hangingPunct="1"/>
            <a:r>
              <a:rPr lang="en-US" sz="3600" dirty="0" smtClean="0"/>
              <a:t>How fast the stuff is moving, </a:t>
            </a:r>
            <a:r>
              <a:rPr lang="en-US" sz="3600" u="sng" dirty="0" smtClean="0">
                <a:solidFill>
                  <a:schemeClr val="accent1"/>
                </a:solidFill>
              </a:rPr>
              <a:t>Velocity, measured in m/s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chemeClr val="accent1"/>
                </a:solidFill>
              </a:rPr>
              <a:t>To determine momentum . . .</a:t>
            </a:r>
            <a:r>
              <a:rPr lang="en-US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smtClean="0"/>
              <a:t>p = </a:t>
            </a:r>
            <a:r>
              <a:rPr lang="en-US" sz="4400" u="sng" smtClean="0">
                <a:solidFill>
                  <a:schemeClr val="accent1"/>
                </a:solidFill>
              </a:rPr>
              <a:t>mv</a:t>
            </a:r>
          </a:p>
          <a:p>
            <a:pPr algn="ctr" eaLnBrk="1" hangingPunct="1">
              <a:buFontTx/>
              <a:buNone/>
            </a:pPr>
            <a:endParaRPr lang="en-US" sz="4400" smtClean="0"/>
          </a:p>
          <a:p>
            <a:pPr algn="ctr" eaLnBrk="1" hangingPunct="1">
              <a:buFontTx/>
              <a:buNone/>
            </a:pPr>
            <a:r>
              <a:rPr lang="en-US" sz="4400" smtClean="0"/>
              <a:t>Momentum = mass x velocity</a:t>
            </a:r>
          </a:p>
          <a:p>
            <a:pPr algn="ctr" eaLnBrk="1" hangingPunct="1">
              <a:buFontTx/>
              <a:buNone/>
            </a:pPr>
            <a:endParaRPr lang="en-US" sz="4400" smtClean="0"/>
          </a:p>
          <a:p>
            <a:pPr algn="ctr" eaLnBrk="1" hangingPunct="1">
              <a:buFontTx/>
              <a:buNone/>
            </a:pPr>
            <a:r>
              <a:rPr lang="en-US" sz="4400" smtClean="0"/>
              <a:t>Measured in </a:t>
            </a:r>
            <a:r>
              <a:rPr lang="en-US" sz="4400" u="sng" smtClean="0">
                <a:solidFill>
                  <a:schemeClr val="accent1"/>
                </a:solidFill>
              </a:rPr>
              <a:t>kg</a:t>
            </a:r>
            <a:r>
              <a:rPr lang="en-US" sz="4400" u="sng" smtClean="0">
                <a:solidFill>
                  <a:schemeClr val="accent1"/>
                </a:solidFill>
                <a:cs typeface="Tahoma" pitchFamily="34" charset="0"/>
              </a:rPr>
              <a:t>•</a:t>
            </a:r>
            <a:r>
              <a:rPr lang="en-US" sz="4400" u="sng" smtClean="0">
                <a:solidFill>
                  <a:schemeClr val="accent1"/>
                </a:solidFill>
              </a:rPr>
              <a:t> m/s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Determining Momentum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Momentum is </a:t>
            </a:r>
            <a:r>
              <a:rPr lang="en-US" sz="3600" u="sng" dirty="0" smtClean="0">
                <a:solidFill>
                  <a:schemeClr val="accent1"/>
                </a:solidFill>
              </a:rPr>
              <a:t>large</a:t>
            </a:r>
            <a:r>
              <a:rPr lang="en-US" sz="3600" dirty="0" smtClean="0"/>
              <a:t> if either the mass or the velocity of an object is large</a:t>
            </a:r>
          </a:p>
          <a:p>
            <a:pPr eaLnBrk="1" hangingPunct="1"/>
            <a:r>
              <a:rPr lang="en-US" sz="3600" dirty="0" smtClean="0"/>
              <a:t>If a large mass is at rest, it has no momentum</a:t>
            </a:r>
          </a:p>
          <a:p>
            <a:pPr eaLnBrk="1" hangingPunct="1"/>
            <a:r>
              <a:rPr lang="en-US" sz="3600" dirty="0" smtClean="0"/>
              <a:t>If a small mass is moving quickly, it can have </a:t>
            </a:r>
            <a:r>
              <a:rPr lang="en-US" sz="3600" u="sng" dirty="0" smtClean="0">
                <a:solidFill>
                  <a:srgbClr val="0070C0"/>
                </a:solidFill>
              </a:rPr>
              <a:t>great</a:t>
            </a:r>
            <a:r>
              <a:rPr lang="en-US" sz="3600" dirty="0" smtClean="0"/>
              <a:t> momentum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smtClean="0">
                <a:solidFill>
                  <a:schemeClr val="accent1"/>
                </a:solidFill>
              </a:rPr>
              <a:t>Mass and Momentum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458200" cy="4191000"/>
          </a:xfrm>
        </p:spPr>
        <p:txBody>
          <a:bodyPr/>
          <a:lstStyle/>
          <a:p>
            <a:pPr eaLnBrk="1" hangingPunct="1"/>
            <a:r>
              <a:rPr lang="en-US" sz="4000" smtClean="0"/>
              <a:t>Can a fast car have more momentum than a slow truck? </a:t>
            </a:r>
          </a:p>
          <a:p>
            <a:pPr eaLnBrk="1" hangingPunct="1"/>
            <a:r>
              <a:rPr lang="en-US" sz="4000" smtClean="0"/>
              <a:t>Can a roller skate have more momentum than a large truck?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Example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Determine the momentum of a ...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a. 60-kg halfback moving eastward at 9 m/s.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b. 1000-kg car moving northward at 20 m/s.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c. 40-kg freshman moving southward at 2 m/s.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990600"/>
          </a:xfrm>
        </p:spPr>
        <p:txBody>
          <a:bodyPr/>
          <a:lstStyle/>
          <a:p>
            <a:r>
              <a:rPr lang="en-US" sz="8800" dirty="0" smtClean="0"/>
              <a:t>IMPULSE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Momentum Bell work- Day 2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/>
              <a:t>A compact car, mass 725 kg, is moving at a speed of 100 km/h.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/>
              <a:t>What is the car’s momentum?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/>
              <a:t>At what velocity is the momentum of a larger car, mass </a:t>
            </a:r>
            <a:r>
              <a:rPr lang="en-US" sz="3600" dirty="0" smtClean="0"/>
              <a:t>2175 kg, </a:t>
            </a:r>
            <a:r>
              <a:rPr lang="en-US" sz="3600" dirty="0"/>
              <a:t>equal to that of the smaller car?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is “mass in motion”</a:t>
            </a:r>
          </a:p>
          <a:p>
            <a:r>
              <a:rPr lang="en-US" dirty="0" smtClean="0"/>
              <a:t>It takes a force to change an object’s velocity (Newton’s 1</a:t>
            </a:r>
            <a:r>
              <a:rPr lang="en-US" baseline="30000" dirty="0" smtClean="0"/>
              <a:t>st</a:t>
            </a:r>
            <a:r>
              <a:rPr lang="en-US" dirty="0" smtClean="0"/>
              <a:t> law)</a:t>
            </a:r>
          </a:p>
          <a:p>
            <a:r>
              <a:rPr lang="en-US" dirty="0" smtClean="0"/>
              <a:t>If velocity changes, momentum changes</a:t>
            </a:r>
          </a:p>
          <a:p>
            <a:r>
              <a:rPr lang="en-US" dirty="0" smtClean="0"/>
              <a:t>P=mv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http://www.nsf.gov/news/special_reports/sos/momentumtime.jsp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ache0.bigcartel.com/theme_images/1176535/Momentum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3245"/>
            <a:ext cx="8001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3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Changing Momentum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already know from Newton’s 1</a:t>
            </a:r>
            <a:r>
              <a:rPr lang="en-US" baseline="30000" smtClean="0"/>
              <a:t>st</a:t>
            </a:r>
            <a:r>
              <a:rPr lang="en-US" smtClean="0"/>
              <a:t> law of motion?</a:t>
            </a:r>
          </a:p>
          <a:p>
            <a:pPr eaLnBrk="1" hangingPunct="1"/>
            <a:r>
              <a:rPr lang="en-US" smtClean="0"/>
              <a:t>It takes a </a:t>
            </a:r>
            <a:r>
              <a:rPr lang="en-US" u="sng" smtClean="0">
                <a:solidFill>
                  <a:schemeClr val="accent1"/>
                </a:solidFill>
              </a:rPr>
              <a:t>force</a:t>
            </a:r>
            <a:r>
              <a:rPr lang="en-US" smtClean="0"/>
              <a:t> to stop an object in motion</a:t>
            </a:r>
          </a:p>
          <a:p>
            <a:pPr eaLnBrk="1" hangingPunct="1"/>
            <a:r>
              <a:rPr lang="en-US" smtClean="0"/>
              <a:t>It takes </a:t>
            </a:r>
            <a:r>
              <a:rPr lang="en-US" u="sng" smtClean="0">
                <a:solidFill>
                  <a:schemeClr val="accent1"/>
                </a:solidFill>
              </a:rPr>
              <a:t>force</a:t>
            </a:r>
            <a:r>
              <a:rPr lang="en-US" smtClean="0"/>
              <a:t> to change an object’s momentum</a:t>
            </a:r>
          </a:p>
          <a:p>
            <a:pPr eaLnBrk="1" hangingPunct="1"/>
            <a:r>
              <a:rPr lang="en-US" smtClean="0"/>
              <a:t>You will need to apply the force over a </a:t>
            </a:r>
            <a:r>
              <a:rPr lang="en-US" u="sng" smtClean="0">
                <a:solidFill>
                  <a:schemeClr val="accent1"/>
                </a:solidFill>
              </a:rPr>
              <a:t>period of time </a:t>
            </a:r>
            <a:r>
              <a:rPr lang="en-US" smtClean="0"/>
              <a:t>to stop the object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Momentum and Newton’s 2</a:t>
            </a:r>
            <a:r>
              <a:rPr lang="en-US" sz="4000" baseline="30000" smtClean="0">
                <a:solidFill>
                  <a:schemeClr val="accent1"/>
                </a:solidFill>
              </a:rPr>
              <a:t>nd</a:t>
            </a:r>
            <a:r>
              <a:rPr lang="en-US" sz="4000" smtClean="0">
                <a:solidFill>
                  <a:schemeClr val="accent1"/>
                </a:solidFill>
              </a:rPr>
              <a:t> Law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Applying a force over a period of time will change the object’s momentum</a:t>
            </a:r>
          </a:p>
          <a:p>
            <a:pPr eaLnBrk="1" hangingPunct="1"/>
            <a:r>
              <a:rPr lang="en-US" dirty="0" smtClean="0"/>
              <a:t>Causes a change in </a:t>
            </a:r>
            <a:r>
              <a:rPr lang="en-US" u="sng" dirty="0" smtClean="0">
                <a:solidFill>
                  <a:schemeClr val="accent1"/>
                </a:solidFill>
              </a:rPr>
              <a:t>acceleration</a:t>
            </a:r>
            <a:r>
              <a:rPr lang="en-US" dirty="0" smtClean="0"/>
              <a:t> (slowing down)</a:t>
            </a:r>
          </a:p>
          <a:p>
            <a:pPr eaLnBrk="1" hangingPunct="1"/>
            <a:r>
              <a:rPr lang="en-US" dirty="0" smtClean="0"/>
              <a:t>Which causes a change in </a:t>
            </a:r>
            <a:r>
              <a:rPr lang="en-US" u="sng" dirty="0" smtClean="0">
                <a:solidFill>
                  <a:schemeClr val="accent1"/>
                </a:solidFill>
              </a:rPr>
              <a:t>velocity</a:t>
            </a:r>
            <a:r>
              <a:rPr lang="en-US" dirty="0" smtClean="0"/>
              <a:t>, therefore a change in momentum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smtClean="0">
                <a:solidFill>
                  <a:schemeClr val="accent1"/>
                </a:solidFill>
              </a:rPr>
              <a:t>Impulse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 change in </a:t>
            </a:r>
            <a:r>
              <a:rPr lang="en-US" sz="3600" u="sng" dirty="0" smtClean="0">
                <a:solidFill>
                  <a:schemeClr val="accent1"/>
                </a:solidFill>
              </a:rPr>
              <a:t>momentum</a:t>
            </a:r>
            <a:r>
              <a:rPr lang="en-US" sz="3600" dirty="0" smtClean="0"/>
              <a:t>, caused by a </a:t>
            </a:r>
            <a:r>
              <a:rPr lang="en-US" sz="3600" u="sng" dirty="0" smtClean="0">
                <a:solidFill>
                  <a:schemeClr val="accent1"/>
                </a:solidFill>
              </a:rPr>
              <a:t>force</a:t>
            </a:r>
            <a:r>
              <a:rPr lang="en-US" sz="3600" dirty="0" smtClean="0"/>
              <a:t>, over a period of </a:t>
            </a:r>
            <a:r>
              <a:rPr lang="en-US" sz="3600" u="sng" dirty="0" smtClean="0">
                <a:solidFill>
                  <a:schemeClr val="accent1"/>
                </a:solidFill>
              </a:rPr>
              <a:t>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</a:t>
            </a:r>
            <a:r>
              <a:rPr lang="en-US" u="sng" dirty="0" smtClean="0">
                <a:solidFill>
                  <a:schemeClr val="accent1"/>
                </a:solidFill>
              </a:rPr>
              <a:t>large</a:t>
            </a:r>
            <a:r>
              <a:rPr lang="en-US" dirty="0" smtClean="0"/>
              <a:t> if the force acts over a long period of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</a:t>
            </a:r>
            <a:r>
              <a:rPr lang="en-US" u="sng" dirty="0" smtClean="0">
                <a:solidFill>
                  <a:schemeClr val="accent1"/>
                </a:solidFill>
              </a:rPr>
              <a:t>small</a:t>
            </a:r>
            <a:r>
              <a:rPr lang="en-US" dirty="0" smtClean="0"/>
              <a:t> if the force acts over a short period of time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752600"/>
          <a:ext cx="4343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3" imgW="634725" imgH="799753" progId="Equation.3">
                  <p:embed/>
                </p:oleObj>
              </mc:Choice>
              <mc:Fallback>
                <p:oleObj name="Equation" r:id="rId3" imgW="634725" imgH="799753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52600"/>
                        <a:ext cx="4343400" cy="4064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57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u="sng" dirty="0" smtClean="0">
                <a:solidFill>
                  <a:schemeClr val="accent1"/>
                </a:solidFill>
              </a:rPr>
              <a:t>Impulse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905001"/>
          <a:ext cx="453449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621760" imgH="177646" progId="Equation.3">
                  <p:embed/>
                </p:oleObj>
              </mc:Choice>
              <mc:Fallback>
                <p:oleObj name="Equation" r:id="rId3" imgW="621760" imgH="177646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1"/>
                        <a:ext cx="4534492" cy="1295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3581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Measured in Ns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chemeClr val="accent1"/>
                </a:solidFill>
              </a:rPr>
              <a:t>Changing Momentum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H:\Images\momentum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181600"/>
          </a:xfrm>
        </p:spPr>
        <p:txBody>
          <a:bodyPr/>
          <a:lstStyle/>
          <a:p>
            <a:pPr eaLnBrk="1" hangingPunct="1"/>
            <a:r>
              <a:rPr lang="en-US" sz="4400" u="sng" smtClean="0"/>
              <a:t>Increasing </a:t>
            </a:r>
            <a:r>
              <a:rPr lang="en-US" sz="4400" smtClean="0"/>
              <a:t>the </a:t>
            </a:r>
            <a:r>
              <a:rPr lang="en-US" sz="4400" u="sng" smtClean="0"/>
              <a:t>TIME</a:t>
            </a:r>
            <a:r>
              <a:rPr lang="en-US" sz="4400" smtClean="0"/>
              <a:t> of impact </a:t>
            </a:r>
            <a:r>
              <a:rPr lang="en-US" sz="4400" u="sng" smtClean="0"/>
              <a:t>decreases</a:t>
            </a:r>
            <a:r>
              <a:rPr lang="en-US" sz="4400" smtClean="0"/>
              <a:t> the </a:t>
            </a:r>
            <a:r>
              <a:rPr lang="en-US" sz="4400" u="sng" smtClean="0"/>
              <a:t>FORCE</a:t>
            </a:r>
            <a:r>
              <a:rPr lang="en-US" sz="4400" smtClean="0"/>
              <a:t> of impact</a:t>
            </a:r>
          </a:p>
          <a:p>
            <a:pPr algn="ctr" eaLnBrk="1" hangingPunct="1">
              <a:buFontTx/>
              <a:buNone/>
            </a:pPr>
            <a:r>
              <a:rPr lang="en-US" sz="4400" smtClean="0"/>
              <a:t>	</a:t>
            </a:r>
            <a:r>
              <a:rPr lang="en-US" sz="4000" smtClean="0"/>
              <a:t>	</a:t>
            </a:r>
            <a:r>
              <a:rPr lang="en-US" sz="4000" smtClean="0">
                <a:solidFill>
                  <a:schemeClr val="accent1"/>
                </a:solidFill>
              </a:rPr>
              <a:t>F</a:t>
            </a:r>
            <a:r>
              <a:rPr lang="en-US" sz="8800" smtClean="0">
                <a:solidFill>
                  <a:schemeClr val="accent1"/>
                </a:solidFill>
              </a:rPr>
              <a:t>t</a:t>
            </a:r>
            <a:r>
              <a:rPr lang="en-US" sz="4000" smtClean="0">
                <a:solidFill>
                  <a:schemeClr val="accent1"/>
                </a:solidFill>
              </a:rPr>
              <a:t> = change in momentum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91000"/>
          </a:xfrm>
        </p:spPr>
        <p:txBody>
          <a:bodyPr/>
          <a:lstStyle/>
          <a:p>
            <a:pPr eaLnBrk="1" hangingPunct="1"/>
            <a:r>
              <a:rPr lang="en-US" sz="4400" u="sng" smtClean="0"/>
              <a:t>Decreasing</a:t>
            </a:r>
            <a:r>
              <a:rPr lang="en-US" sz="4400" smtClean="0"/>
              <a:t> the </a:t>
            </a:r>
            <a:r>
              <a:rPr lang="en-US" sz="4400" u="sng" smtClean="0"/>
              <a:t>TIME</a:t>
            </a:r>
            <a:r>
              <a:rPr lang="en-US" sz="4400" smtClean="0"/>
              <a:t> of impact </a:t>
            </a:r>
            <a:r>
              <a:rPr lang="en-US" sz="4400" u="sng" smtClean="0"/>
              <a:t>increases FORCE</a:t>
            </a:r>
            <a:r>
              <a:rPr lang="en-US" sz="4400" smtClean="0"/>
              <a:t> of impact</a:t>
            </a:r>
          </a:p>
          <a:p>
            <a:pPr algn="ctr" eaLnBrk="1" hangingPunct="1">
              <a:buFontTx/>
              <a:buNone/>
            </a:pPr>
            <a:r>
              <a:rPr lang="en-US" sz="9600" smtClean="0">
                <a:solidFill>
                  <a:schemeClr val="accent1"/>
                </a:solidFill>
              </a:rPr>
              <a:t>F</a:t>
            </a:r>
            <a:r>
              <a:rPr lang="en-US" sz="4400" smtClean="0">
                <a:solidFill>
                  <a:schemeClr val="accent1"/>
                </a:solidFill>
              </a:rPr>
              <a:t>t = change in momentum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accent1"/>
                </a:solidFill>
              </a:rPr>
              <a:t>Example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the momentum of a golf ball with a mass of 62 g moving at 73 m/s? If  the impact between the ball and club lasted for 0.002 s, what force acted on the ball? What force acted on the club?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352800" y="4267200"/>
          <a:ext cx="3810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2108200" imgH="1054100" progId="Equation.3">
                  <p:embed/>
                </p:oleObj>
              </mc:Choice>
              <mc:Fallback>
                <p:oleObj name="Equation" r:id="rId3" imgW="2108200" imgH="10541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67200"/>
                        <a:ext cx="3810000" cy="2209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2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28 at 10.0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69900"/>
            <a:ext cx="7950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7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Bellwork</a:t>
            </a:r>
            <a:r>
              <a:rPr lang="en-US" sz="3200" dirty="0" smtClean="0"/>
              <a:t>: Complete the question below.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2200 kg vehicle traveling at 26 m/s can be stopped in 21 s by gently applying the brakes. It can be stopped in 3.8 s if the driver slams on the brakes, or in 0.22 s if it hits a concrete wall. What force is exerted on the vehicle in each of these stops?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5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0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Bellwork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out your notes and </a:t>
            </a:r>
            <a:r>
              <a:rPr lang="en-US" dirty="0" smtClean="0"/>
              <a:t>pick up your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the Impulse </a:t>
            </a:r>
            <a:r>
              <a:rPr lang="en-US" dirty="0" smtClean="0"/>
              <a:t>quiz using the QR code found on your notes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yUpiV2I_IRI</a:t>
            </a:r>
            <a:endParaRPr lang="en-US" dirty="0" smtClean="0"/>
          </a:p>
          <a:p>
            <a:r>
              <a:rPr lang="en-US" dirty="0" smtClean="0"/>
              <a:t>(7:37-12:23)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u="sng" smtClean="0">
                <a:solidFill>
                  <a:schemeClr val="accent1"/>
                </a:solidFill>
              </a:rPr>
              <a:t>Conservation of Momentum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Applied to Newton’s 3rd law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Newton’s 3rd law: For every action</a:t>
            </a:r>
            <a:r>
              <a:rPr lang="en-US" sz="3600" u="sng" dirty="0" smtClean="0"/>
              <a:t> </a:t>
            </a:r>
            <a:r>
              <a:rPr lang="en-US" sz="3600" dirty="0" smtClean="0"/>
              <a:t>there is an </a:t>
            </a:r>
            <a:r>
              <a:rPr lang="en-US" sz="3600" u="sng" dirty="0" smtClean="0"/>
              <a:t>equal</a:t>
            </a:r>
            <a:r>
              <a:rPr lang="en-US" sz="3600" dirty="0" smtClean="0"/>
              <a:t> and </a:t>
            </a:r>
            <a:r>
              <a:rPr lang="en-US" sz="3600" u="sng" dirty="0" smtClean="0"/>
              <a:t>opposite</a:t>
            </a:r>
            <a:r>
              <a:rPr lang="en-US" sz="3600" dirty="0" smtClean="0"/>
              <a:t> reaction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Remember, momentum is a </a:t>
            </a:r>
            <a:r>
              <a:rPr lang="en-US" sz="3600" u="sng" dirty="0" smtClean="0"/>
              <a:t>VECTOR</a:t>
            </a:r>
            <a:r>
              <a:rPr lang="en-US" sz="3600" dirty="0" smtClean="0"/>
              <a:t> quantity!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5622014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momentum </a:t>
            </a:r>
            <a:r>
              <a:rPr lang="en-US" u="sng" dirty="0" smtClean="0"/>
              <a:t>after</a:t>
            </a:r>
            <a:r>
              <a:rPr lang="en-US" dirty="0" smtClean="0"/>
              <a:t> a collision will be the </a:t>
            </a:r>
            <a:r>
              <a:rPr lang="en-US" u="sng" dirty="0" smtClean="0"/>
              <a:t>same</a:t>
            </a:r>
            <a:r>
              <a:rPr lang="en-US" dirty="0" smtClean="0"/>
              <a:t> as </a:t>
            </a:r>
            <a:r>
              <a:rPr lang="en-US" u="sng" dirty="0" smtClean="0"/>
              <a:t>before</a:t>
            </a:r>
            <a:r>
              <a:rPr lang="en-US" dirty="0" smtClean="0"/>
              <a:t> the collision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force</a:t>
            </a:r>
            <a:r>
              <a:rPr lang="en-US" dirty="0" smtClean="0"/>
              <a:t> between two colliding objects is the same based on Newton’s </a:t>
            </a:r>
            <a:r>
              <a:rPr lang="en-US" u="sng" dirty="0" smtClean="0"/>
              <a:t>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</a:t>
            </a:r>
            <a:r>
              <a:rPr lang="en-US" dirty="0" smtClean="0"/>
              <a:t>law</a:t>
            </a:r>
          </a:p>
          <a:p>
            <a:r>
              <a:rPr lang="en-US" dirty="0" smtClean="0"/>
              <a:t>Logically, the </a:t>
            </a:r>
            <a:r>
              <a:rPr lang="en-US" u="sng" dirty="0" smtClean="0"/>
              <a:t>time</a:t>
            </a:r>
            <a:r>
              <a:rPr lang="en-US" dirty="0" smtClean="0"/>
              <a:t> two objects collide is </a:t>
            </a:r>
            <a:r>
              <a:rPr lang="en-US" u="sng" dirty="0" smtClean="0"/>
              <a:t>equal</a:t>
            </a:r>
            <a:r>
              <a:rPr lang="en-US" dirty="0" smtClean="0"/>
              <a:t> (forces occur in pairs)</a:t>
            </a:r>
          </a:p>
          <a:p>
            <a:r>
              <a:rPr lang="en-US" dirty="0" smtClean="0"/>
              <a:t>If the </a:t>
            </a:r>
            <a:r>
              <a:rPr lang="en-US" u="sng" dirty="0" smtClean="0"/>
              <a:t>force</a:t>
            </a:r>
            <a:r>
              <a:rPr lang="en-US" dirty="0" smtClean="0"/>
              <a:t> and the </a:t>
            </a:r>
            <a:r>
              <a:rPr lang="en-US" u="sng" dirty="0" smtClean="0"/>
              <a:t>time </a:t>
            </a:r>
            <a:r>
              <a:rPr lang="en-US" dirty="0" smtClean="0"/>
              <a:t>of collisions are equal and opposite, then the </a:t>
            </a:r>
            <a:r>
              <a:rPr lang="en-US" u="sng" dirty="0" smtClean="0"/>
              <a:t>momentum</a:t>
            </a:r>
            <a:r>
              <a:rPr lang="en-US" dirty="0" smtClean="0"/>
              <a:t> before and after the collision must also be equal</a:t>
            </a:r>
          </a:p>
        </p:txBody>
      </p:sp>
    </p:spTree>
    <p:extLst>
      <p:ext uri="{BB962C8B-B14F-4D97-AF65-F5344CB8AC3E}">
        <p14:creationId xmlns:p14="http://schemas.microsoft.com/office/powerpoint/2010/main" val="73752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Catch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2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momentum </a:t>
            </a:r>
            <a:r>
              <a:rPr lang="en-US" u="sng" dirty="0" smtClean="0"/>
              <a:t>lost</a:t>
            </a:r>
            <a:r>
              <a:rPr lang="en-US" dirty="0" smtClean="0"/>
              <a:t> by one object is </a:t>
            </a:r>
            <a:r>
              <a:rPr lang="en-US" u="sng" dirty="0" smtClean="0"/>
              <a:t>gained</a:t>
            </a:r>
            <a:r>
              <a:rPr lang="en-US" dirty="0" smtClean="0"/>
              <a:t> by another object</a:t>
            </a:r>
          </a:p>
          <a:p>
            <a:r>
              <a:rPr lang="en-US" dirty="0" smtClean="0"/>
              <a:t>This means the </a:t>
            </a:r>
            <a:r>
              <a:rPr lang="en-US" u="sng" dirty="0" smtClean="0"/>
              <a:t>total</a:t>
            </a:r>
            <a:r>
              <a:rPr lang="en-US" dirty="0" smtClean="0"/>
              <a:t> amount of </a:t>
            </a:r>
            <a:r>
              <a:rPr lang="en-US" u="sng" dirty="0" smtClean="0"/>
              <a:t>momentum</a:t>
            </a:r>
            <a:r>
              <a:rPr lang="en-US" dirty="0" smtClean="0"/>
              <a:t> is the same before and after a collision</a:t>
            </a:r>
          </a:p>
          <a:p>
            <a:r>
              <a:rPr lang="en-US" dirty="0" smtClean="0"/>
              <a:t>Can only be assumed in an </a:t>
            </a:r>
            <a:r>
              <a:rPr lang="en-US" u="sng" dirty="0" smtClean="0"/>
              <a:t>isolated system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83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Review notes for Quiz</a:t>
            </a:r>
          </a:p>
          <a:p>
            <a:r>
              <a:rPr lang="en-US" dirty="0" smtClean="0"/>
              <a:t>When finished with quiz, </a:t>
            </a:r>
            <a:r>
              <a:rPr lang="en-US" dirty="0"/>
              <a:t>f</a:t>
            </a:r>
            <a:r>
              <a:rPr lang="en-US" dirty="0" smtClean="0"/>
              <a:t>inish Egg Drop Lab Write up</a:t>
            </a:r>
          </a:p>
          <a:p>
            <a:r>
              <a:rPr lang="en-US" dirty="0" smtClean="0"/>
              <a:t>Complete Notes/Conservation of Momentum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isolated system is one in which </a:t>
            </a:r>
          </a:p>
          <a:p>
            <a:pPr lvl="2"/>
            <a:r>
              <a:rPr lang="en-US" sz="2800" u="sng" dirty="0" smtClean="0"/>
              <a:t>mass</a:t>
            </a:r>
            <a:r>
              <a:rPr lang="en-US" sz="2800" dirty="0" smtClean="0"/>
              <a:t> is not changed</a:t>
            </a:r>
          </a:p>
          <a:p>
            <a:pPr lvl="2"/>
            <a:r>
              <a:rPr lang="en-US" sz="2800" dirty="0" smtClean="0"/>
              <a:t>There are no </a:t>
            </a:r>
            <a:r>
              <a:rPr lang="en-US" sz="2800" u="sng" dirty="0" smtClean="0"/>
              <a:t>external</a:t>
            </a:r>
            <a:r>
              <a:rPr lang="en-US" sz="2800" dirty="0" smtClean="0"/>
              <a:t> forces (net force = zero)</a:t>
            </a:r>
          </a:p>
          <a:p>
            <a:r>
              <a:rPr lang="en-US" dirty="0" smtClean="0"/>
              <a:t>In reality, forces like </a:t>
            </a:r>
            <a:r>
              <a:rPr lang="en-US" u="sng" dirty="0" smtClean="0"/>
              <a:t>friction</a:t>
            </a:r>
            <a:r>
              <a:rPr lang="en-US" dirty="0" smtClean="0"/>
              <a:t> and </a:t>
            </a:r>
            <a:r>
              <a:rPr lang="en-US" u="sng" dirty="0" smtClean="0"/>
              <a:t>air resistance </a:t>
            </a:r>
            <a:r>
              <a:rPr lang="en-US" dirty="0" smtClean="0"/>
              <a:t>are always present</a:t>
            </a:r>
          </a:p>
          <a:p>
            <a:r>
              <a:rPr lang="en-US" dirty="0" smtClean="0"/>
              <a:t>This means the law of conservation of momentum is useful in approximating the total momentum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3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http://www.nbclearn.com/portal/site/learn/science-of-nhl-hockey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8 at 10.0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800100"/>
            <a:ext cx="79502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0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Collision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Collisions that collide without the objects being permanently damaged are called elastic collisions</a:t>
            </a:r>
          </a:p>
          <a:p>
            <a:pPr lvl="0"/>
            <a:r>
              <a:rPr lang="en-US" dirty="0"/>
              <a:t>When objects bounce perfectly, the collision is called perfectly elastic</a:t>
            </a:r>
          </a:p>
          <a:p>
            <a:pPr lvl="0"/>
            <a:r>
              <a:rPr lang="en-US" dirty="0"/>
              <a:t>No heat is generated</a:t>
            </a:r>
          </a:p>
          <a:p>
            <a:pPr lvl="0"/>
            <a:r>
              <a:rPr lang="en-US" dirty="0"/>
              <a:t>Example: billiard balls colliding on a pool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When objects collide and become tangled together, an inelastic collision occurs</a:t>
            </a:r>
          </a:p>
          <a:p>
            <a:pPr lvl="0"/>
            <a:r>
              <a:rPr lang="en-US" dirty="0"/>
              <a:t>Inelastic collisions produce heat</a:t>
            </a:r>
          </a:p>
          <a:p>
            <a:pPr lvl="0"/>
            <a:r>
              <a:rPr lang="en-US" dirty="0"/>
              <a:t>Example: a bullet becoming embedded in a tree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Review notes for Quiz</a:t>
            </a:r>
          </a:p>
          <a:p>
            <a:r>
              <a:rPr lang="en-US" dirty="0" smtClean="0"/>
              <a:t>When finished with quiz, log onto Google Classroom and read the posted article </a:t>
            </a:r>
            <a:r>
              <a:rPr lang="en-US" b="1" u="sng" dirty="0" smtClean="0"/>
              <a:t>OR</a:t>
            </a:r>
            <a:r>
              <a:rPr lang="en-US" dirty="0" smtClean="0"/>
              <a:t> finish Egg Drop Lab Write up</a:t>
            </a:r>
          </a:p>
          <a:p>
            <a:r>
              <a:rPr lang="en-US" dirty="0" smtClean="0"/>
              <a:t>Complete Notes/Conservation of Momentum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4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Conservation Equation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Final momentum is </a:t>
            </a:r>
            <a:r>
              <a:rPr lang="en-US" sz="4000" u="sng" dirty="0" smtClean="0"/>
              <a:t>EQUAL</a:t>
            </a:r>
            <a:r>
              <a:rPr lang="en-US" sz="4000" dirty="0" smtClean="0"/>
              <a:t> to initial momentum</a:t>
            </a:r>
            <a:endParaRPr lang="en-US" sz="4800" dirty="0" smtClean="0"/>
          </a:p>
          <a:p>
            <a:pPr algn="ctr" eaLnBrk="1" hangingPunct="1">
              <a:buFontTx/>
              <a:buNone/>
            </a:pPr>
            <a:r>
              <a:rPr lang="en-US" sz="4800" dirty="0" smtClean="0"/>
              <a:t>m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v</a:t>
            </a:r>
            <a:r>
              <a:rPr lang="en-US" sz="4800" baseline="-25000" dirty="0" smtClean="0"/>
              <a:t>i</a:t>
            </a:r>
            <a:r>
              <a:rPr lang="en-US" sz="4800" dirty="0" smtClean="0"/>
              <a:t> + m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v</a:t>
            </a:r>
            <a:r>
              <a:rPr lang="en-US" sz="4800" baseline="-25000" dirty="0" smtClean="0"/>
              <a:t>i</a:t>
            </a:r>
            <a:r>
              <a:rPr lang="en-US" sz="4800" dirty="0" smtClean="0"/>
              <a:t> = m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v</a:t>
            </a:r>
            <a:r>
              <a:rPr lang="en-US" sz="4800" baseline="-25000" dirty="0" smtClean="0"/>
              <a:t>f </a:t>
            </a:r>
            <a:r>
              <a:rPr lang="en-US" sz="4800" dirty="0" smtClean="0"/>
              <a:t>+ m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v</a:t>
            </a:r>
            <a:r>
              <a:rPr lang="en-US" sz="4800" baseline="-25000" dirty="0" smtClean="0"/>
              <a:t>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66570"/>
              </p:ext>
            </p:extLst>
          </p:nvPr>
        </p:nvGraphicFramePr>
        <p:xfrm>
          <a:off x="2209800" y="4572000"/>
          <a:ext cx="464819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3" imgW="774360" imgH="241200" progId="Equation.3">
                  <p:embed/>
                </p:oleObj>
              </mc:Choice>
              <mc:Fallback>
                <p:oleObj name="Equation" r:id="rId3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0"/>
                        <a:ext cx="464819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85103"/>
      </p:ext>
    </p:extLst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Images\momentum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05800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5334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Calculate the momentum of granny and Waldo as they skate off together.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736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813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0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Images\momentum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121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3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105145" cy="42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0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181600"/>
          </a:xfrm>
        </p:spPr>
        <p:txBody>
          <a:bodyPr/>
          <a:lstStyle/>
          <a:p>
            <a:pPr lvl="0"/>
            <a:r>
              <a:rPr lang="en-US" dirty="0"/>
              <a:t>Jenny has a mass of 35.6 kg and her skateboard has a mass of 1.3 kg. What is the momentum of Jenny and her skateboard together if they are going 9.5 m/s?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8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181600"/>
          </a:xfrm>
        </p:spPr>
        <p:txBody>
          <a:bodyPr/>
          <a:lstStyle/>
          <a:p>
            <a:pPr lvl="0"/>
            <a:r>
              <a:rPr lang="en-US" dirty="0"/>
              <a:t>A 1 kg dart moving horizontally at 10 m/s strikes and sticks to wood block of mass 9 kg, which slides across a friction free surface. What is the speed of the block and dart after collision?  Assume the block was originally at rest.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8 at 10.0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889000"/>
            <a:ext cx="7785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8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Crash Worthiness -crash video footage</a:t>
            </a:r>
          </a:p>
          <a:p>
            <a:r>
              <a:rPr lang="en-US" sz="2800" dirty="0" smtClean="0">
                <a:hlinkClick r:id="rId2"/>
              </a:rPr>
              <a:t>http://www.youtube.com/watch?v=yUpiV2I_IRI</a:t>
            </a:r>
            <a:r>
              <a:rPr lang="en-US" sz="2800" dirty="0" smtClean="0"/>
              <a:t> (15:40)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Drop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Equipment: Each device may be made out of the following materials only! Scissors will be supplied.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10 </a:t>
            </a:r>
            <a:r>
              <a:rPr lang="en-US" dirty="0"/>
              <a:t>Straws</a:t>
            </a:r>
          </a:p>
          <a:p>
            <a:r>
              <a:rPr lang="en-US" dirty="0"/>
              <a:t>1 m Thread</a:t>
            </a:r>
          </a:p>
          <a:p>
            <a:r>
              <a:rPr lang="en-US" dirty="0"/>
              <a:t>1 m Masking Tape</a:t>
            </a:r>
          </a:p>
          <a:p>
            <a:r>
              <a:rPr lang="en-US" dirty="0"/>
              <a:t>2</a:t>
            </a:r>
            <a:r>
              <a:rPr lang="en-US" smtClean="0"/>
              <a:t> </a:t>
            </a:r>
            <a:r>
              <a:rPr lang="en-US" dirty="0"/>
              <a:t>Sheets of 8.5” x 11” Notebook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8 at 10.0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8 at 10.0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33400"/>
            <a:ext cx="79629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000" dirty="0"/>
              <a:t/>
            </a:r>
            <a:br>
              <a:rPr lang="en-US" sz="6000" dirty="0"/>
            </a:br>
            <a:r>
              <a:rPr lang="en-US" dirty="0" smtClean="0"/>
              <a:t>Momentum and Newton’s 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  <a:endParaRPr lang="en-US" u="sng" dirty="0" smtClean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http://nbclearn.com/nfl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45031653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What is momentum?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www.youtube.com/watch?v=yUpiV2I_IRI</a:t>
            </a:r>
            <a:r>
              <a:rPr lang="en-US" dirty="0" smtClean="0"/>
              <a:t> (</a:t>
            </a:r>
            <a:r>
              <a:rPr lang="en-US" dirty="0"/>
              <a:t>5:50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The quantity of </a:t>
            </a:r>
            <a:r>
              <a:rPr lang="en-US" u="sng" dirty="0" smtClean="0">
                <a:solidFill>
                  <a:schemeClr val="accent1"/>
                </a:solidFill>
              </a:rPr>
              <a:t>motion</a:t>
            </a:r>
            <a:r>
              <a:rPr lang="en-US" dirty="0" smtClean="0"/>
              <a:t> an object has</a:t>
            </a:r>
          </a:p>
          <a:p>
            <a:pPr eaLnBrk="1" hangingPunct="1"/>
            <a:r>
              <a:rPr lang="en-US" dirty="0" smtClean="0"/>
              <a:t>If an object is in motion, it has momentum</a:t>
            </a:r>
          </a:p>
          <a:p>
            <a:pPr eaLnBrk="1" hangingPunct="1"/>
            <a:r>
              <a:rPr lang="en-US" u="sng" dirty="0" smtClean="0"/>
              <a:t>Mass</a:t>
            </a:r>
            <a:r>
              <a:rPr lang="en-US" dirty="0" smtClean="0"/>
              <a:t> in motion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Designs\Neon Frame.pot</Template>
  <TotalTime>11720</TotalTime>
  <Words>1233</Words>
  <Application>Microsoft Macintosh PowerPoint</Application>
  <PresentationFormat>On-screen Show (4:3)</PresentationFormat>
  <Paragraphs>141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Neon Frame</vt:lpstr>
      <vt:lpstr>Equation</vt:lpstr>
      <vt:lpstr>Bellwork: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Momentum and Newton’s  3rd Law</vt:lpstr>
      <vt:lpstr>What is momentum?</vt:lpstr>
      <vt:lpstr>Examples</vt:lpstr>
      <vt:lpstr>Momentum </vt:lpstr>
      <vt:lpstr>To determine momentum . . . </vt:lpstr>
      <vt:lpstr>Determining Momentum</vt:lpstr>
      <vt:lpstr>Mass and Momentum</vt:lpstr>
      <vt:lpstr>Example 1</vt:lpstr>
      <vt:lpstr>IMPULSE</vt:lpstr>
      <vt:lpstr>Momentum Bell work- Day 2</vt:lpstr>
      <vt:lpstr>Review</vt:lpstr>
      <vt:lpstr>Science of Speed</vt:lpstr>
      <vt:lpstr>Changing Momentum</vt:lpstr>
      <vt:lpstr>Momentum and Newton’s 2nd Law</vt:lpstr>
      <vt:lpstr>Impulse</vt:lpstr>
      <vt:lpstr>Equation</vt:lpstr>
      <vt:lpstr>Impulse</vt:lpstr>
      <vt:lpstr>Changing Momentum</vt:lpstr>
      <vt:lpstr>PowerPoint Presentation</vt:lpstr>
      <vt:lpstr>PowerPoint Presentation</vt:lpstr>
      <vt:lpstr>Example 2</vt:lpstr>
      <vt:lpstr>Egg Demo</vt:lpstr>
      <vt:lpstr>Bellwork: Complete the question below.</vt:lpstr>
      <vt:lpstr>Conservation of Momentum</vt:lpstr>
      <vt:lpstr>Bellwork</vt:lpstr>
      <vt:lpstr>Conservation of Momentum</vt:lpstr>
      <vt:lpstr>Conservation</vt:lpstr>
      <vt:lpstr>Fish Catch Activity</vt:lpstr>
      <vt:lpstr>Conservation of Momentum</vt:lpstr>
      <vt:lpstr>Bellwork</vt:lpstr>
      <vt:lpstr>Isolated System</vt:lpstr>
      <vt:lpstr>Collisions Video</vt:lpstr>
      <vt:lpstr>Elastic Collision </vt:lpstr>
      <vt:lpstr>Inelastic Collision</vt:lpstr>
      <vt:lpstr>Bellwork</vt:lpstr>
      <vt:lpstr>Conservation Equation</vt:lpstr>
      <vt:lpstr>PowerPoint Presentation</vt:lpstr>
      <vt:lpstr>Example 1 answer</vt:lpstr>
      <vt:lpstr>PowerPoint Presentation</vt:lpstr>
      <vt:lpstr>Example 2 answer</vt:lpstr>
      <vt:lpstr>PowerPoint Presentation</vt:lpstr>
      <vt:lpstr>PowerPoint Presentation</vt:lpstr>
      <vt:lpstr>PowerPoint Presentation</vt:lpstr>
      <vt:lpstr>Egg Drop Lab</vt:lpstr>
    </vt:vector>
  </TitlesOfParts>
  <Company>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</dc:title>
  <dc:creator>GCPS</dc:creator>
  <cp:lastModifiedBy>Amanda Allen</cp:lastModifiedBy>
  <cp:revision>114</cp:revision>
  <dcterms:created xsi:type="dcterms:W3CDTF">2002-11-30T20:41:20Z</dcterms:created>
  <dcterms:modified xsi:type="dcterms:W3CDTF">2014-12-05T17:59:56Z</dcterms:modified>
</cp:coreProperties>
</file>