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wav" ContentType="audio/wav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</p:sldMasterIdLst>
  <p:notesMasterIdLst>
    <p:notesMasterId r:id="rId68"/>
  </p:notesMasterIdLst>
  <p:handoutMasterIdLst>
    <p:handoutMasterId r:id="rId69"/>
  </p:handoutMasterIdLst>
  <p:sldIdLst>
    <p:sldId id="529" r:id="rId2"/>
    <p:sldId id="520" r:id="rId3"/>
    <p:sldId id="564" r:id="rId4"/>
    <p:sldId id="456" r:id="rId5"/>
    <p:sldId id="505" r:id="rId6"/>
    <p:sldId id="297" r:id="rId7"/>
    <p:sldId id="513" r:id="rId8"/>
    <p:sldId id="562" r:id="rId9"/>
    <p:sldId id="472" r:id="rId10"/>
    <p:sldId id="473" r:id="rId11"/>
    <p:sldId id="502" r:id="rId12"/>
    <p:sldId id="514" r:id="rId13"/>
    <p:sldId id="515" r:id="rId14"/>
    <p:sldId id="517" r:id="rId15"/>
    <p:sldId id="503" r:id="rId16"/>
    <p:sldId id="518" r:id="rId17"/>
    <p:sldId id="504" r:id="rId18"/>
    <p:sldId id="530" r:id="rId19"/>
    <p:sldId id="519" r:id="rId20"/>
    <p:sldId id="53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32" r:id="rId29"/>
    <p:sldId id="566" r:id="rId30"/>
    <p:sldId id="533" r:id="rId31"/>
    <p:sldId id="535" r:id="rId32"/>
    <p:sldId id="536" r:id="rId33"/>
    <p:sldId id="537" r:id="rId34"/>
    <p:sldId id="538" r:id="rId35"/>
    <p:sldId id="539" r:id="rId36"/>
    <p:sldId id="540" r:id="rId37"/>
    <p:sldId id="541" r:id="rId38"/>
    <p:sldId id="542" r:id="rId39"/>
    <p:sldId id="543" r:id="rId40"/>
    <p:sldId id="544" r:id="rId41"/>
    <p:sldId id="545" r:id="rId42"/>
    <p:sldId id="546" r:id="rId43"/>
    <p:sldId id="547" r:id="rId44"/>
    <p:sldId id="548" r:id="rId45"/>
    <p:sldId id="549" r:id="rId46"/>
    <p:sldId id="550" r:id="rId47"/>
    <p:sldId id="551" r:id="rId48"/>
    <p:sldId id="552" r:id="rId49"/>
    <p:sldId id="553" r:id="rId50"/>
    <p:sldId id="572" r:id="rId51"/>
    <p:sldId id="554" r:id="rId52"/>
    <p:sldId id="555" r:id="rId53"/>
    <p:sldId id="556" r:id="rId54"/>
    <p:sldId id="601" r:id="rId55"/>
    <p:sldId id="602" r:id="rId56"/>
    <p:sldId id="558" r:id="rId57"/>
    <p:sldId id="575" r:id="rId58"/>
    <p:sldId id="577" r:id="rId59"/>
    <p:sldId id="578" r:id="rId60"/>
    <p:sldId id="579" r:id="rId61"/>
    <p:sldId id="581" r:id="rId62"/>
    <p:sldId id="583" r:id="rId63"/>
    <p:sldId id="584" r:id="rId64"/>
    <p:sldId id="593" r:id="rId65"/>
    <p:sldId id="594" r:id="rId66"/>
    <p:sldId id="595" r:id="rId6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4FF"/>
    <a:srgbClr val="000066"/>
    <a:srgbClr val="33CC33"/>
    <a:srgbClr val="E92415"/>
    <a:srgbClr val="FFFFFF"/>
    <a:srgbClr val="FFFF00"/>
    <a:srgbClr val="66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6693" autoAdjust="0"/>
    <p:restoredTop sz="86404" autoAdjust="0"/>
  </p:normalViewPr>
  <p:slideViewPr>
    <p:cSldViewPr>
      <p:cViewPr varScale="1">
        <p:scale>
          <a:sx n="95" d="100"/>
          <a:sy n="95" d="100"/>
        </p:scale>
        <p:origin x="-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1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 b="0" i="0"/>
              <a:t>Page </a:t>
            </a:r>
            <a:fld id="{610F6D5E-3EEF-4981-A0F9-B25A6974DF3A}" type="slidenum">
              <a:rPr lang="en-US" sz="1200" b="0" i="0"/>
              <a:pPr defTabSz="868363">
                <a:lnSpc>
                  <a:spcPct val="90000"/>
                </a:lnSpc>
              </a:pPr>
              <a:t>‹#›</a:t>
            </a:fld>
            <a:endParaRPr lang="en-US" sz="1200" b="0" i="0"/>
          </a:p>
        </p:txBody>
      </p:sp>
    </p:spTree>
    <p:extLst>
      <p:ext uri="{BB962C8B-B14F-4D97-AF65-F5344CB8AC3E}">
        <p14:creationId xmlns:p14="http://schemas.microsoft.com/office/powerpoint/2010/main" val="230441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 b="0" i="0"/>
              <a:t>Page </a:t>
            </a:r>
            <a:fld id="{6AED4007-A970-4333-9495-D64AB69A3EF1}" type="slidenum">
              <a:rPr lang="en-US" sz="1200" b="0" i="0"/>
              <a:pPr defTabSz="868363">
                <a:lnSpc>
                  <a:spcPct val="90000"/>
                </a:lnSpc>
              </a:pPr>
              <a:t>‹#›</a:t>
            </a:fld>
            <a:endParaRPr lang="en-US" sz="1200" b="0" i="0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7528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4CC2D5-8FF0-44D4-ADFF-4BB561ABBB48}" type="slidenum">
              <a:rPr lang="en-US">
                <a:latin typeface="Calibri" pitchFamily="34" charset="0"/>
              </a:rPr>
              <a:pPr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FC93F19-2E40-4835-8D84-E9497DAD1C5C}" type="slidenum">
              <a:rPr lang="en-US">
                <a:latin typeface="Calibri" pitchFamily="34" charset="0"/>
              </a:rPr>
              <a:pPr/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9B72EB4-F854-40F1-B98B-73957614E56F}" type="datetime4">
              <a:rPr lang="en-US"/>
              <a:pPr>
                <a:defRPr/>
              </a:pPr>
              <a:t>August 20, 2014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5C7871A-8B02-4354-B258-0A7DCC611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596B-EE4D-4BE2-83BB-20A4369B789C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994E-8B99-478C-AB17-C46B2C8AF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007C-CD11-4FD2-BD86-E0899B0AC8AD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E137-51B8-4B70-8F05-A233A40E3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D6A65-7312-B047-965F-D47D3EC69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6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1493-A8EE-4A92-873E-6D8A0FC759E0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1F844-69E1-48AB-9692-E82905AA4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8D32-F9E3-4F71-AF89-6A53F215B350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87FF-290B-4FA4-842F-C215B8592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BFFE-168F-451B-82EB-B14644CB4756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4C38-8953-4A2C-8946-7228C46CD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1ABB-03E3-4135-9742-9D9C913A4F87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15E2-4513-4B36-9B79-54A3377F9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B6407-C4AA-4753-83AC-63BDAF2C573D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1DF90-65D3-4500-B0E8-4D801119D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4FA-86A2-44FC-878C-3F23A0ED319D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046E5-4184-450A-BA42-05CC4A565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0FB7-EC01-4C7B-B885-100B34A52238}" type="datetime4">
              <a:rPr lang="en-US"/>
              <a:pPr>
                <a:defRPr/>
              </a:pPr>
              <a:t>August 20, 2014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1D12-C4E9-48FB-AEA3-30880E274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185E-C4D7-442F-9802-7591B7411322}" type="datetime4">
              <a:rPr lang="en-US"/>
              <a:pPr>
                <a:defRPr/>
              </a:pPr>
              <a:t>August 20, 2014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30A5-8830-409C-8B30-8DDAB3A47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1F80FB4-3FB5-479F-8FAC-0E28A26C187F}" type="datetime4">
              <a:rPr lang="en-US"/>
              <a:pPr>
                <a:defRPr/>
              </a:pPr>
              <a:t>August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2B65353-4C09-43DA-BAB1-3B7CA627A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82" r:id="rId8"/>
    <p:sldLayoutId id="2147484083" r:id="rId9"/>
    <p:sldLayoutId id="2147484079" r:id="rId10"/>
    <p:sldLayoutId id="2147484080" r:id="rId11"/>
    <p:sldLayoutId id="21474840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clearn.com/portal/site/learn/science-of-the-summer-olympic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kf51FpBuXQ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gi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gi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Unit 1.1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Measurement</a:t>
            </a:r>
          </a:p>
          <a:p>
            <a:pPr lvl="1"/>
            <a:r>
              <a:rPr lang="en-US" smtClean="0"/>
              <a:t>Metric System</a:t>
            </a:r>
          </a:p>
          <a:p>
            <a:pPr lvl="1"/>
            <a:r>
              <a:rPr lang="en-US" smtClean="0"/>
              <a:t>Calculating using dimensional analysis</a:t>
            </a:r>
          </a:p>
          <a:p>
            <a:pPr lvl="1"/>
            <a:r>
              <a:rPr lang="en-US" smtClean="0"/>
              <a:t>Recording with scientific notation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68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Conversion Factors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981200"/>
            <a:ext cx="6777038" cy="350837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800" dirty="0" smtClean="0"/>
              <a:t>Fractions in which the numerator and denominator are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EQUAL </a:t>
            </a:r>
            <a:r>
              <a:rPr lang="en-US" sz="2800" dirty="0" smtClean="0"/>
              <a:t>quantities expressed in different units.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				OR </a:t>
            </a:r>
            <a:endParaRPr lang="en-US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590675" y="3657600"/>
          <a:ext cx="1857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Equation" r:id="rId4" imgW="457002" imgH="393529" progId="Equation.3">
                  <p:embed/>
                </p:oleObj>
              </mc:Choice>
              <mc:Fallback>
                <p:oleObj name="Equation" r:id="rId4" imgW="457002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3657600"/>
                        <a:ext cx="18573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029200" y="3657600"/>
          <a:ext cx="1981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6" imgW="457002" imgH="393529" progId="Equation.3">
                  <p:embed/>
                </p:oleObj>
              </mc:Choice>
              <mc:Fallback>
                <p:oleObj name="Equation" r:id="rId6" imgW="457002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57600"/>
                        <a:ext cx="19812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 Steps: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457200">
              <a:buFont typeface="Century Gothic" pitchFamily="34" charset="0"/>
              <a:buAutoNum type="arabicPeriod"/>
              <a:defRPr/>
            </a:pP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Read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the question!</a:t>
            </a:r>
          </a:p>
          <a:p>
            <a:pPr marL="527050" indent="-457200">
              <a:buFont typeface="Century Gothic" pitchFamily="34" charset="0"/>
              <a:buAutoNum type="arabicPeriod"/>
              <a:defRPr/>
            </a:pPr>
            <a:endParaRPr lang="en-US" sz="3600" dirty="0"/>
          </a:p>
          <a:p>
            <a:pPr marL="69850" indent="0">
              <a:buFont typeface="Wingdings 2" pitchFamily="18" charset="2"/>
              <a:buNone/>
              <a:defRPr/>
            </a:pPr>
            <a:r>
              <a:rPr lang="en-US" sz="3600" i="1" dirty="0" smtClean="0">
                <a:solidFill>
                  <a:srgbClr val="0070C0"/>
                </a:solidFill>
              </a:rPr>
              <a:t>How many minutes are in 2.5 hours?</a:t>
            </a:r>
            <a:r>
              <a:rPr lang="en-US" sz="3200" i="1" dirty="0" smtClean="0">
                <a:solidFill>
                  <a:srgbClr val="0070C0"/>
                </a:solidFill>
              </a:rPr>
              <a:t/>
            </a:r>
            <a:br>
              <a:rPr lang="en-US" sz="3200" i="1" dirty="0" smtClean="0">
                <a:solidFill>
                  <a:srgbClr val="0070C0"/>
                </a:solidFill>
              </a:rPr>
            </a:br>
            <a:endParaRPr lang="en-US" sz="36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Write down what you are </a:t>
            </a:r>
            <a:r>
              <a:rPr lang="en-US" b="1" u="sng" dirty="0" smtClean="0"/>
              <a:t>given</a:t>
            </a:r>
            <a:r>
              <a:rPr lang="en-US" dirty="0" smtClean="0"/>
              <a:t> (the starting point).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Font typeface="Wingdings 2" pitchFamily="18" charset="2"/>
              <a:buNone/>
            </a:pPr>
            <a:endParaRPr lang="en-US" smtClean="0"/>
          </a:p>
          <a:p>
            <a:pPr marL="69850" indent="0">
              <a:buFont typeface="Wingdings 2" pitchFamily="18" charset="2"/>
              <a:buNone/>
            </a:pPr>
            <a:r>
              <a:rPr lang="en-US" sz="3600" i="1" smtClean="0">
                <a:solidFill>
                  <a:srgbClr val="0070C0"/>
                </a:solidFill>
              </a:rPr>
              <a:t>The starting information is </a:t>
            </a:r>
            <a:r>
              <a:rPr lang="en-US" sz="3600" i="1" u="sng" smtClean="0">
                <a:solidFill>
                  <a:srgbClr val="0070C0"/>
                </a:solidFill>
              </a:rPr>
              <a:t>2.5 hours.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27050" indent="-457200"/>
            <a:r>
              <a:rPr lang="en-US" dirty="0" smtClean="0"/>
              <a:t>3. </a:t>
            </a:r>
            <a:r>
              <a:rPr lang="en-US" b="1" u="sng" dirty="0" smtClean="0"/>
              <a:t>Identify</a:t>
            </a:r>
            <a:r>
              <a:rPr lang="en-US" dirty="0" smtClean="0"/>
              <a:t> what you want to know.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Font typeface="Wingdings 2" pitchFamily="18" charset="2"/>
              <a:buNone/>
            </a:pPr>
            <a:r>
              <a:rPr lang="en-US" sz="3600" i="1" u="sng" smtClean="0">
                <a:solidFill>
                  <a:srgbClr val="0070C0"/>
                </a:solidFill>
              </a:rPr>
              <a:t>How many minutes</a:t>
            </a:r>
            <a:r>
              <a:rPr lang="en-US" sz="3600" i="1" smtClean="0">
                <a:solidFill>
                  <a:srgbClr val="0070C0"/>
                </a:solidFill>
              </a:rPr>
              <a:t> . . . . are in 2.5 hours?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688" cy="1752600"/>
          </a:xfrm>
        </p:spPr>
        <p:txBody>
          <a:bodyPr/>
          <a:lstStyle/>
          <a:p>
            <a:r>
              <a:rPr lang="en-US" sz="3600" dirty="0" smtClean="0"/>
              <a:t>4. Start by placing the given information over 1.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Write in the conversion factor.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360" t="-1389"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7211" y="3886200"/>
            <a:ext cx="2851550" cy="101951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Cancel the units. 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6618288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7. Ask: Is the top unit the desired unit for the final answer?</a:t>
            </a:r>
          </a:p>
        </p:txBody>
      </p:sp>
      <p:sp>
        <p:nvSpPr>
          <p:cNvPr id="419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954881" y="2286000"/>
            <a:ext cx="6777037" cy="3508375"/>
          </a:xfrm>
          <a:blipFill rotWithShape="1">
            <a:blip r:embed="rId2" cstate="print"/>
            <a:stretch>
              <a:fillRect b="-7118"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95600" y="4581525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150 minutes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16275" y="2438400"/>
            <a:ext cx="381000" cy="355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543550" y="3021013"/>
            <a:ext cx="495300" cy="450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necessary multiplication and division to get the final answer.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en-US" dirty="0"/>
              <a:t>How many seconds are in 6 minutes?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688" cy="1143000"/>
          </a:xfrm>
        </p:spPr>
        <p:txBody>
          <a:bodyPr/>
          <a:lstStyle/>
          <a:p>
            <a:r>
              <a:rPr lang="en-US" dirty="0" smtClean="0"/>
              <a:t>Physics Skill: Measurement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6777038" cy="4267200"/>
          </a:xfrm>
        </p:spPr>
        <p:txBody>
          <a:bodyPr/>
          <a:lstStyle/>
          <a:p>
            <a:r>
              <a:rPr lang="en-US" b="1" dirty="0" smtClean="0"/>
              <a:t>What is a measurement? </a:t>
            </a:r>
          </a:p>
          <a:p>
            <a:pPr lvl="1"/>
            <a:r>
              <a:rPr lang="en-US" dirty="0" smtClean="0"/>
              <a:t>A comparison between an unknown quantity and a standard</a:t>
            </a:r>
          </a:p>
          <a:p>
            <a:pPr lvl="1"/>
            <a:r>
              <a:rPr lang="en-US" dirty="0" smtClean="0"/>
              <a:t>Has a </a:t>
            </a:r>
            <a:r>
              <a:rPr lang="en-US" u="sng" dirty="0" smtClean="0"/>
              <a:t>number</a:t>
            </a:r>
            <a:r>
              <a:rPr lang="en-US" dirty="0" smtClean="0"/>
              <a:t> and a </a:t>
            </a:r>
            <a:r>
              <a:rPr lang="en-US" u="sng" dirty="0" smtClean="0"/>
              <a:t>unit</a:t>
            </a:r>
          </a:p>
          <a:p>
            <a:r>
              <a:rPr lang="en-US" b="1" dirty="0" smtClean="0"/>
              <a:t>What types of quantities do we measure? </a:t>
            </a:r>
          </a:p>
          <a:p>
            <a:pPr lvl="1"/>
            <a:r>
              <a:rPr lang="en-US" dirty="0" smtClean="0"/>
              <a:t>Length, mass, time, temperature, volume, density, speed</a:t>
            </a:r>
          </a:p>
          <a:p>
            <a:r>
              <a:rPr lang="en-US" b="1" dirty="0" smtClean="0"/>
              <a:t>How do we measure? </a:t>
            </a:r>
          </a:p>
          <a:p>
            <a:pPr lvl="1"/>
            <a:r>
              <a:rPr lang="en-US" dirty="0" smtClean="0"/>
              <a:t>Specific tools are used to measure including rulers, balances, graduated cylinders, stopwatches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rattlesnake is 2.44 m long. How long is the snake in cm? </a:t>
            </a:r>
          </a:p>
        </p:txBody>
      </p:sp>
    </p:spTree>
    <p:extLst>
      <p:ext uri="{BB962C8B-B14F-4D97-AF65-F5344CB8AC3E}">
        <p14:creationId xmlns:p14="http://schemas.microsoft.com/office/powerpoint/2010/main" val="83487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Measurement Big and Small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chemeClr val="tx1"/>
                </a:solidFill>
              </a:rPr>
              <a:t>Scientific notation </a:t>
            </a:r>
            <a:r>
              <a:rPr lang="en-US" sz="3200" dirty="0">
                <a:solidFill>
                  <a:schemeClr val="tx1"/>
                </a:solidFill>
              </a:rPr>
              <a:t>is a way of expressing really </a:t>
            </a:r>
            <a:r>
              <a:rPr lang="en-US" sz="3200" u="sng" dirty="0">
                <a:solidFill>
                  <a:schemeClr val="accent1"/>
                </a:solidFill>
              </a:rPr>
              <a:t>big</a:t>
            </a:r>
            <a:r>
              <a:rPr lang="en-US" sz="3200" dirty="0">
                <a:solidFill>
                  <a:schemeClr val="tx1"/>
                </a:solidFill>
              </a:rPr>
              <a:t> numbers or really </a:t>
            </a:r>
            <a:r>
              <a:rPr lang="en-US" sz="3200" u="sng" dirty="0">
                <a:solidFill>
                  <a:schemeClr val="accent1"/>
                </a:solidFill>
              </a:rPr>
              <a:t>small</a:t>
            </a:r>
            <a:r>
              <a:rPr lang="en-US" sz="3200" dirty="0">
                <a:solidFill>
                  <a:schemeClr val="tx1"/>
                </a:solidFill>
              </a:rPr>
              <a:t> numbers.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tx1"/>
                </a:solidFill>
              </a:rPr>
              <a:t>For very large and very small numbers, scientific notation is more </a:t>
            </a:r>
            <a:r>
              <a:rPr lang="en-US" sz="3200" u="sng" dirty="0">
                <a:solidFill>
                  <a:schemeClr val="accent1"/>
                </a:solidFill>
              </a:rPr>
              <a:t>concise.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2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Scientific notation consists of two parts: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38400"/>
            <a:ext cx="7391400" cy="2362200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solidFill>
                  <a:schemeClr val="tx1"/>
                </a:solidFill>
              </a:rPr>
              <a:t>A number between 1 and 10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solidFill>
                  <a:schemeClr val="tx1"/>
                </a:solidFill>
              </a:rPr>
              <a:t>A power of 10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6600" dirty="0">
                <a:solidFill>
                  <a:schemeClr val="tx1"/>
                </a:solidFill>
              </a:rPr>
              <a:t>N x 10</a:t>
            </a:r>
            <a:r>
              <a:rPr lang="en-US" sz="6600" baseline="30000" dirty="0">
                <a:solidFill>
                  <a:schemeClr val="tx1"/>
                </a:solidFill>
              </a:rPr>
              <a:t>x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1295400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To change scientific notation to standard form…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solidFill>
                  <a:schemeClr val="tx1"/>
                </a:solidFill>
              </a:rPr>
              <a:t>Simply move the decimal point to the </a:t>
            </a:r>
            <a:r>
              <a:rPr lang="en-US" sz="3200" u="sng" dirty="0">
                <a:solidFill>
                  <a:schemeClr val="accent1"/>
                </a:solidFill>
              </a:rPr>
              <a:t>right</a:t>
            </a:r>
            <a:r>
              <a:rPr lang="en-US" sz="3200" dirty="0">
                <a:solidFill>
                  <a:schemeClr val="tx1"/>
                </a:solidFill>
              </a:rPr>
              <a:t> for positive exponent 10.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solidFill>
                  <a:schemeClr val="tx1"/>
                </a:solidFill>
              </a:rPr>
              <a:t>Move the decimal point to the </a:t>
            </a:r>
            <a:r>
              <a:rPr lang="en-US" sz="3200" u="sng" dirty="0">
                <a:solidFill>
                  <a:schemeClr val="accent1"/>
                </a:solidFill>
              </a:rPr>
              <a:t>left</a:t>
            </a:r>
            <a:r>
              <a:rPr lang="en-US" sz="3200" dirty="0">
                <a:solidFill>
                  <a:schemeClr val="tx1"/>
                </a:solidFill>
              </a:rPr>
              <a:t> for negative exponent 10.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</a:rPr>
              <a:t>(Use zeros to fill in places.)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077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To change standard form to scientific notation…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75638" cy="4572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solidFill>
                  <a:schemeClr val="tx1"/>
                </a:solidFill>
              </a:rPr>
              <a:t>Place the decimal point so that there is </a:t>
            </a:r>
            <a:r>
              <a:rPr lang="en-US" sz="2800" u="sng" dirty="0">
                <a:solidFill>
                  <a:schemeClr val="accent1"/>
                </a:solidFill>
              </a:rPr>
              <a:t>one non-zero digit </a:t>
            </a:r>
            <a:r>
              <a:rPr lang="en-US" sz="2800" dirty="0">
                <a:solidFill>
                  <a:schemeClr val="tx1"/>
                </a:solidFill>
              </a:rPr>
              <a:t>to the left of the decimal point.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Count </a:t>
            </a:r>
            <a:r>
              <a:rPr lang="en-US" sz="2800" dirty="0">
                <a:solidFill>
                  <a:schemeClr val="tx1"/>
                </a:solidFill>
              </a:rPr>
              <a:t>the number of decimal places the decimal point has “moved” from the original number.  This will be the </a:t>
            </a:r>
            <a:r>
              <a:rPr lang="en-US" sz="2800" u="sng" dirty="0">
                <a:solidFill>
                  <a:schemeClr val="accent1"/>
                </a:solidFill>
              </a:rPr>
              <a:t>exponent</a:t>
            </a:r>
            <a:r>
              <a:rPr lang="en-US" sz="2800" dirty="0">
                <a:solidFill>
                  <a:schemeClr val="tx1"/>
                </a:solidFill>
              </a:rPr>
              <a:t> on the 10.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dirty="0">
                <a:solidFill>
                  <a:schemeClr val="tx1"/>
                </a:solidFill>
              </a:rPr>
              <a:t>the original number was less than 1, then the exponent is </a:t>
            </a:r>
            <a:r>
              <a:rPr lang="en-US" sz="2800" u="sng" dirty="0">
                <a:solidFill>
                  <a:schemeClr val="accent1"/>
                </a:solidFill>
              </a:rPr>
              <a:t>negative</a:t>
            </a:r>
            <a:r>
              <a:rPr lang="en-US" sz="2800" dirty="0">
                <a:solidFill>
                  <a:schemeClr val="tx1"/>
                </a:solidFill>
              </a:rPr>
              <a:t>.  If the original number was greater than 1, then the exponent is </a:t>
            </a:r>
            <a:r>
              <a:rPr lang="en-US" sz="2800" u="sng" dirty="0">
                <a:solidFill>
                  <a:schemeClr val="accent1"/>
                </a:solidFill>
              </a:rPr>
              <a:t>positive.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324100"/>
            <a:ext cx="6777037" cy="19431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Given</a:t>
            </a:r>
            <a:r>
              <a:rPr lang="en-US" sz="3200" dirty="0">
                <a:solidFill>
                  <a:schemeClr val="tx1"/>
                </a:solidFill>
              </a:rPr>
              <a:t>: 0.000567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Given:  289,800,000</a:t>
            </a:r>
            <a:endParaRPr lang="en-US" sz="3200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43400" y="41910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Answer:  2.898 x 10</a:t>
            </a:r>
            <a:r>
              <a:rPr lang="en-US" sz="2400" baseline="30000"/>
              <a:t>8</a:t>
            </a:r>
          </a:p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0600" y="25908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Answer: 5.67 x 10</a:t>
            </a:r>
            <a:r>
              <a:rPr lang="en-US" sz="2400" baseline="30000"/>
              <a:t>-4</a:t>
            </a:r>
            <a:endParaRPr lang="en-US" sz="2400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024688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620000" cy="2438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Given:  1.976 x 10</a:t>
            </a:r>
            <a:r>
              <a:rPr lang="en-US" sz="3200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-4</a:t>
            </a:r>
            <a:r>
              <a:rPr lang="en-US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Given: 5.093 x 10</a:t>
            </a:r>
            <a:r>
              <a:rPr lang="en-US" sz="3200" baseline="30000" smtClean="0">
                <a:solidFill>
                  <a:schemeClr val="tx1"/>
                </a:solidFill>
              </a:rPr>
              <a:t>6 </a:t>
            </a:r>
            <a:r>
              <a:rPr lang="en-US" sz="3200" smtClean="0">
                <a:solidFill>
                  <a:schemeClr val="tx1"/>
                </a:solidFill>
              </a:rPr>
              <a:t>m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4114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5,093,000 m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2590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.0001976 m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162800" cy="1143000"/>
          </a:xfrm>
        </p:spPr>
        <p:txBody>
          <a:bodyPr/>
          <a:lstStyle/>
          <a:p>
            <a:pPr eaLnBrk="1" hangingPunct="1"/>
            <a:r>
              <a:rPr lang="en-US" smtClean="0"/>
              <a:t>Learning Check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162800" cy="4724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dirty="0">
                <a:solidFill>
                  <a:schemeClr val="tx1"/>
                </a:solidFill>
              </a:rPr>
              <a:t>Express these numbers in Scientific Notation: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200" dirty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405,789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</a:rPr>
              <a:t>  0.003872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3,000,000,000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0.478260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Accuracy and Precision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What is the difference between accuracy and precision? 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Why is it important for a time keeping device to be accurate? </a:t>
            </a:r>
          </a:p>
          <a:p>
            <a:pPr marL="69850" indent="0">
              <a:buFont typeface="Wingdings 2" pitchFamily="18" charset="2"/>
              <a:buNone/>
              <a:defRPr/>
            </a:pPr>
            <a:endParaRPr lang="en-US" dirty="0" smtClean="0">
              <a:ea typeface="+mn-ea"/>
              <a:hlinkClick r:id="rId2"/>
            </a:endParaRPr>
          </a:p>
          <a:p>
            <a:pPr marL="69850" indent="0"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  <a:hlinkClick r:id="rId2"/>
              </a:rPr>
              <a:t>http://www.nbclearn.com/portal/site/learn/science-of-the-summer-olympics</a:t>
            </a:r>
            <a:endParaRPr lang="en-US" dirty="0" smtClean="0">
              <a:ea typeface="+mn-ea"/>
            </a:endParaRPr>
          </a:p>
          <a:p>
            <a:pPr marL="69850" indent="0">
              <a:buFont typeface="Wingdings 2" pitchFamily="18" charset="2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147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bs00731_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3" descr="bs00731_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 descr="bs00731_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25908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45720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7391400" y="1219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7315200" y="2362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6553200" y="15240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33400" y="1858963"/>
            <a:ext cx="205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000" i="0">
                <a:solidFill>
                  <a:srgbClr val="000066"/>
                </a:solidFill>
                <a:latin typeface="Century Gothic" pitchFamily="34" charset="0"/>
              </a:rPr>
              <a:t>Three targets with three arrows each to shoot.</a:t>
            </a: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457200" y="762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i="0">
                <a:solidFill>
                  <a:schemeClr val="accent1"/>
                </a:solidFill>
                <a:latin typeface="Century Gothic" pitchFamily="34" charset="0"/>
              </a:rPr>
              <a:t>Can you hit the bull's-eye?</a:t>
            </a: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2514600" y="3657600"/>
            <a:ext cx="1692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2000" b="0" i="0">
                <a:solidFill>
                  <a:srgbClr val="000066"/>
                </a:solidFill>
                <a:latin typeface="Century Gothic" pitchFamily="34" charset="0"/>
              </a:rPr>
              <a:t>Both accurate and precise</a:t>
            </a: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4724400" y="36576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2000" b="0" i="0">
                <a:solidFill>
                  <a:srgbClr val="000066"/>
                </a:solidFill>
                <a:latin typeface="Century Gothic" pitchFamily="34" charset="0"/>
              </a:rPr>
              <a:t>Precise but not accurate</a:t>
            </a: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6781800" y="3657600"/>
            <a:ext cx="1692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2000" b="0" i="0">
                <a:solidFill>
                  <a:srgbClr val="000066"/>
                </a:solidFill>
                <a:latin typeface="Century Gothic" pitchFamily="34" charset="0"/>
              </a:rPr>
              <a:t>Neither accurate nor precise</a:t>
            </a:r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593725" y="3567113"/>
            <a:ext cx="199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2400" i="0">
                <a:solidFill>
                  <a:srgbClr val="000066"/>
                </a:solidFill>
                <a:latin typeface="Century Gothic" pitchFamily="34" charset="0"/>
              </a:rPr>
              <a:t>How do they compare?</a:t>
            </a:r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386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2800" i="0">
                <a:solidFill>
                  <a:schemeClr val="accent1"/>
                </a:solidFill>
                <a:latin typeface="Century Gothic" pitchFamily="34" charset="0"/>
              </a:rPr>
              <a:t>Can you define accuracy and precision?</a:t>
            </a:r>
          </a:p>
        </p:txBody>
      </p:sp>
    </p:spTree>
    <p:extLst>
      <p:ext uri="{BB962C8B-B14F-4D97-AF65-F5344CB8AC3E}">
        <p14:creationId xmlns:p14="http://schemas.microsoft.com/office/powerpoint/2010/main" val="41542758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 animBg="1"/>
      <p:bldP spid="243728" grpId="0"/>
      <p:bldP spid="243729" grpId="0"/>
      <p:bldP spid="243730" grpId="0"/>
      <p:bldP spid="243733" grpId="0"/>
      <p:bldP spid="243734" grpId="0"/>
      <p:bldP spid="2437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Quantitative data</a:t>
            </a:r>
          </a:p>
          <a:p>
            <a:pPr lvl="1"/>
            <a:r>
              <a:rPr lang="en-US" dirty="0" smtClean="0"/>
              <a:t>Data that describes an object </a:t>
            </a:r>
            <a:r>
              <a:rPr lang="en-US" u="sng" dirty="0" smtClean="0"/>
              <a:t>numerically</a:t>
            </a:r>
            <a:r>
              <a:rPr lang="en-US" dirty="0" smtClean="0"/>
              <a:t>; reveals </a:t>
            </a:r>
            <a:r>
              <a:rPr lang="en-US" u="sng" dirty="0" smtClean="0"/>
              <a:t>structure</a:t>
            </a:r>
          </a:p>
          <a:p>
            <a:r>
              <a:rPr lang="en-US" b="1" dirty="0" smtClean="0"/>
              <a:t>Qualitative data</a:t>
            </a:r>
          </a:p>
          <a:p>
            <a:pPr lvl="1"/>
            <a:r>
              <a:rPr lang="en-US" dirty="0" smtClean="0"/>
              <a:t>Data that describes an object using </a:t>
            </a:r>
            <a:r>
              <a:rPr lang="en-US" u="sng" dirty="0" smtClean="0"/>
              <a:t>description</a:t>
            </a:r>
            <a:r>
              <a:rPr lang="en-US" dirty="0" smtClean="0"/>
              <a:t>; reveals </a:t>
            </a:r>
            <a:r>
              <a:rPr lang="en-US" u="sng" dirty="0" smtClean="0"/>
              <a:t>behavior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4176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Accuracy vs. precision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Font typeface="Wingdings 2" pitchFamily="18" charset="2"/>
              <a:buNone/>
            </a:pPr>
            <a:r>
              <a:rPr lang="en-US" u="sng" smtClean="0">
                <a:solidFill>
                  <a:schemeClr val="accent1"/>
                </a:solidFill>
                <a:ea typeface="ＭＳ Ｐゴシック" pitchFamily="34" charset="-128"/>
              </a:rPr>
              <a:t>Accuracy</a:t>
            </a:r>
            <a:r>
              <a:rPr lang="en-US" smtClean="0">
                <a:ea typeface="ＭＳ Ｐゴシック" pitchFamily="34" charset="-128"/>
              </a:rPr>
              <a:t>- describes how well the results of a measurement agree with an accepted value </a:t>
            </a:r>
          </a:p>
          <a:p>
            <a:pPr marL="69850" indent="0">
              <a:buFont typeface="Wingdings 2" pitchFamily="18" charset="2"/>
              <a:buNone/>
            </a:pPr>
            <a:r>
              <a:rPr lang="en-US" u="sng" smtClean="0">
                <a:solidFill>
                  <a:schemeClr val="accent1"/>
                </a:solidFill>
                <a:ea typeface="ＭＳ Ｐゴシック" pitchFamily="34" charset="-128"/>
              </a:rPr>
              <a:t>Precision</a:t>
            </a:r>
            <a:r>
              <a:rPr lang="en-US" smtClean="0">
                <a:ea typeface="ＭＳ Ｐゴシック" pitchFamily="34" charset="-128"/>
              </a:rPr>
              <a:t>- the degree of exactness of a measurement which allows for repeatability of the measurement; depends on the instrument used for measurement</a:t>
            </a:r>
          </a:p>
        </p:txBody>
      </p:sp>
    </p:spTree>
    <p:extLst>
      <p:ext uri="{BB962C8B-B14F-4D97-AF65-F5344CB8AC3E}">
        <p14:creationId xmlns:p14="http://schemas.microsoft.com/office/powerpoint/2010/main" val="100030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024688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Significant Figures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SzPct val="115000"/>
              <a:buFont typeface="Wingdings" pitchFamily="2" charset="2"/>
              <a:buChar char="§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The numbers reported in a measurement are limited by the measuring tool</a:t>
            </a:r>
          </a:p>
          <a:p>
            <a:pPr marL="457200" indent="-457200" eaLnBrk="1" hangingPunct="1">
              <a:buSzPct val="115000"/>
              <a:buFont typeface="Wingdings" pitchFamily="2" charset="2"/>
              <a:buChar char="§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457200" indent="-457200" eaLnBrk="1" hangingPunct="1">
              <a:buSzPct val="115000"/>
              <a:buFont typeface="Wingdings" pitchFamily="2" charset="2"/>
              <a:buChar char="§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Significant figures in a measurement include the known digits </a:t>
            </a:r>
            <a:r>
              <a:rPr lang="en-US" sz="2800" u="sng" smtClean="0">
                <a:solidFill>
                  <a:schemeClr val="accent1"/>
                </a:solidFill>
                <a:ea typeface="ＭＳ Ｐゴシック" pitchFamily="34" charset="-128"/>
              </a:rPr>
              <a:t>plus one estimated digit</a:t>
            </a:r>
          </a:p>
        </p:txBody>
      </p:sp>
    </p:spTree>
    <p:extLst>
      <p:ext uri="{BB962C8B-B14F-4D97-AF65-F5344CB8AC3E}">
        <p14:creationId xmlns:p14="http://schemas.microsoft.com/office/powerpoint/2010/main" val="20658421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772400" cy="1143000"/>
          </a:xfrm>
          <a:ln w="38100"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a typeface="+mj-ea"/>
              </a:rPr>
              <a:t/>
            </a:r>
            <a:br>
              <a:rPr lang="en-US" sz="3200" dirty="0">
                <a:solidFill>
                  <a:schemeClr val="tx1"/>
                </a:solidFill>
                <a:ea typeface="+mj-ea"/>
              </a:rPr>
            </a:br>
            <a:r>
              <a:rPr lang="en-US" sz="4400" dirty="0">
                <a:ea typeface="+mj-ea"/>
              </a:rPr>
              <a:t>Counting Significant Figures</a:t>
            </a:r>
            <a:r>
              <a:rPr lang="en-US" sz="2800" dirty="0">
                <a:solidFill>
                  <a:schemeClr val="tx1"/>
                </a:solidFill>
                <a:ea typeface="+mj-ea"/>
              </a:rPr>
              <a:t/>
            </a:r>
            <a:br>
              <a:rPr lang="en-US" sz="2800" dirty="0">
                <a:solidFill>
                  <a:schemeClr val="tx1"/>
                </a:solidFill>
                <a:ea typeface="+mj-ea"/>
              </a:rPr>
            </a:br>
            <a:endParaRPr lang="en-US" sz="2400" dirty="0">
              <a:solidFill>
                <a:schemeClr val="tx1"/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20838"/>
            <a:ext cx="8001000" cy="5257800"/>
          </a:xfrm>
          <a:extLst/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 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		 	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chemeClr val="tx1"/>
                </a:solidFill>
                <a:ea typeface="+mn-ea"/>
              </a:rPr>
              <a:t>RULE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1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dirty="0">
                <a:solidFill>
                  <a:schemeClr val="tx1"/>
                </a:solidFill>
                <a:ea typeface="+mn-ea"/>
              </a:rPr>
              <a:t>All </a:t>
            </a:r>
            <a:r>
              <a:rPr lang="en-US" u="sng" dirty="0">
                <a:solidFill>
                  <a:schemeClr val="accent1"/>
                </a:solidFill>
                <a:ea typeface="+mn-ea"/>
              </a:rPr>
              <a:t>non-zero</a:t>
            </a:r>
            <a:r>
              <a:rPr lang="en-US" dirty="0">
                <a:solidFill>
                  <a:schemeClr val="tx1"/>
                </a:solidFill>
                <a:ea typeface="+mn-ea"/>
              </a:rPr>
              <a:t> digits in a measured number are significant.  Only a zero could indicate that rounding occurred.</a:t>
            </a:r>
          </a:p>
          <a:p>
            <a:pPr marL="1325880" lvl="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  <a:p>
            <a:pPr marL="1325880" lvl="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ea typeface="+mn-ea"/>
              </a:rPr>
              <a:t>Number of Significant Figures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	</a:t>
            </a:r>
            <a:r>
              <a:rPr lang="en-US" dirty="0">
                <a:solidFill>
                  <a:schemeClr val="tx1"/>
                </a:solidFill>
                <a:ea typeface="+mn-ea"/>
              </a:rPr>
              <a:t>38.15 cm		4		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	5.6 </a:t>
            </a:r>
            <a:r>
              <a:rPr lang="en-US" dirty="0" err="1">
                <a:solidFill>
                  <a:schemeClr val="tx1"/>
                </a:solidFill>
                <a:ea typeface="+mn-ea"/>
              </a:rPr>
              <a:t>ft</a:t>
            </a:r>
            <a:r>
              <a:rPr lang="en-US" dirty="0">
                <a:solidFill>
                  <a:schemeClr val="tx1"/>
                </a:solidFill>
                <a:ea typeface="+mn-ea"/>
              </a:rPr>
              <a:t>		2	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	65.6 </a:t>
            </a:r>
            <a:r>
              <a:rPr lang="en-US" dirty="0" err="1">
                <a:solidFill>
                  <a:schemeClr val="tx1"/>
                </a:solidFill>
                <a:ea typeface="+mn-ea"/>
              </a:rPr>
              <a:t>lb</a:t>
            </a:r>
            <a:r>
              <a:rPr lang="en-US" dirty="0">
                <a:solidFill>
                  <a:schemeClr val="tx1"/>
                </a:solidFill>
                <a:ea typeface="+mn-ea"/>
              </a:rPr>
              <a:t>		___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	122.55 m		___</a:t>
            </a:r>
          </a:p>
          <a:p>
            <a:pPr marL="274320" indent="-274320" eaLnBrk="1" fontAlgn="auto" hangingPunct="1">
              <a:lnSpc>
                <a:spcPct val="3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solidFill>
                <a:srgbClr val="FFFF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100" dirty="0">
                <a:ea typeface="+mn-e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767544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Leading Zeros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8006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rgbClr val="FFFFFF"/>
                </a:solidFill>
                <a:ea typeface="+mn-ea"/>
              </a:rPr>
              <a:t>	</a:t>
            </a:r>
            <a:r>
              <a:rPr lang="en-US" sz="2800" b="1" dirty="0">
                <a:solidFill>
                  <a:schemeClr val="tx1"/>
                </a:solidFill>
                <a:ea typeface="+mn-ea"/>
              </a:rPr>
              <a:t>RULE 2.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 Leading zeros in decimal numbers are </a:t>
            </a:r>
            <a:r>
              <a:rPr lang="en-US" sz="2800" u="sng" dirty="0">
                <a:solidFill>
                  <a:schemeClr val="accent1"/>
                </a:solidFill>
                <a:ea typeface="+mn-ea"/>
              </a:rPr>
              <a:t>NOT significant.</a:t>
            </a:r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</a:t>
            </a:r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			</a:t>
            </a:r>
            <a:r>
              <a:rPr lang="en-US" sz="1600" dirty="0">
                <a:solidFill>
                  <a:schemeClr val="tx1"/>
                </a:solidFill>
                <a:ea typeface="+mn-ea"/>
              </a:rPr>
              <a:t>Number of Significant Figures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0.008 mm			1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0.0156 </a:t>
            </a:r>
            <a:r>
              <a:rPr lang="en-US" sz="2800" dirty="0" err="1">
                <a:solidFill>
                  <a:schemeClr val="tx1"/>
                </a:solidFill>
                <a:ea typeface="+mn-ea"/>
              </a:rPr>
              <a:t>oz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			3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0.0042 </a:t>
            </a:r>
            <a:r>
              <a:rPr lang="en-US" sz="2800" dirty="0" err="1">
                <a:solidFill>
                  <a:schemeClr val="tx1"/>
                </a:solidFill>
                <a:ea typeface="+mn-ea"/>
              </a:rPr>
              <a:t>lb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				____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0.0002 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mL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	</a:t>
            </a:r>
            <a:r>
              <a:rPr lang="en-US" sz="2800" dirty="0">
                <a:solidFill>
                  <a:srgbClr val="FFFFFF"/>
                </a:solidFill>
                <a:ea typeface="+mn-ea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____</a:t>
            </a:r>
            <a:endParaRPr lang="en-US" sz="2100" dirty="0">
              <a:solidFill>
                <a:schemeClr val="tx1"/>
              </a:solidFill>
              <a:ea typeface="+mn-ea"/>
            </a:endParaRPr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ea typeface="+mn-ea"/>
            </a:endParaRPr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16112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Sandwiched Zeros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 marL="273050"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  <a:ea typeface="ＭＳ Ｐゴシック" pitchFamily="34" charset="-128"/>
              </a:rPr>
              <a:t>RULE 3.  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Zeros </a:t>
            </a:r>
            <a:r>
              <a:rPr lang="en-US" u="sng" smtClean="0">
                <a:solidFill>
                  <a:schemeClr val="accent1"/>
                </a:solidFill>
                <a:ea typeface="ＭＳ Ｐゴシック" pitchFamily="34" charset="-128"/>
              </a:rPr>
              <a:t>between nonzero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 numbers are significant. (They can not be rounded unless they are on an end of a number.)</a:t>
            </a:r>
          </a:p>
          <a:p>
            <a:pPr marL="273050" eaLnBrk="1" hangingPunct="1">
              <a:lnSpc>
                <a:spcPct val="120000"/>
              </a:lnSpc>
              <a:buFontTx/>
              <a:buNone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7305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500" smtClean="0">
                <a:solidFill>
                  <a:schemeClr val="tx1"/>
                </a:solidFill>
                <a:ea typeface="ＭＳ Ｐゴシック" pitchFamily="34" charset="-128"/>
              </a:rPr>
              <a:t>				Number of Significant Figures	</a:t>
            </a:r>
          </a:p>
          <a:p>
            <a:pPr marL="273050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	50.8 mm			3</a:t>
            </a:r>
          </a:p>
          <a:p>
            <a:pPr marL="273050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	2001 min			4</a:t>
            </a:r>
          </a:p>
          <a:p>
            <a:pPr marL="273050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	0.702 lb			____</a:t>
            </a:r>
          </a:p>
          <a:p>
            <a:pPr marL="273050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	0.00405 m	 </a:t>
            </a:r>
            <a:r>
              <a:rPr lang="en-US" smtClean="0">
                <a:solidFill>
                  <a:srgbClr val="FFFFFF"/>
                </a:solidFill>
                <a:ea typeface="ＭＳ Ｐゴシック" pitchFamily="34" charset="-128"/>
              </a:rPr>
              <a:t>		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____ </a:t>
            </a:r>
          </a:p>
        </p:txBody>
      </p:sp>
    </p:spTree>
    <p:extLst>
      <p:ext uri="{BB962C8B-B14F-4D97-AF65-F5344CB8AC3E}">
        <p14:creationId xmlns:p14="http://schemas.microsoft.com/office/powerpoint/2010/main" val="862096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Trailing Zeros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257800"/>
          </a:xfrm>
        </p:spPr>
        <p:txBody>
          <a:bodyPr/>
          <a:lstStyle/>
          <a:p>
            <a:pPr marL="27305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tx1"/>
                </a:solidFill>
                <a:ea typeface="ＭＳ Ｐゴシック" pitchFamily="34" charset="-128"/>
              </a:rPr>
              <a:t>RULE 4.  </a:t>
            </a: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Trailing zeros in numbers without decimals are </a:t>
            </a:r>
            <a:r>
              <a:rPr lang="en-US" sz="2800" u="sng" smtClean="0">
                <a:solidFill>
                  <a:schemeClr val="accent1"/>
                </a:solidFill>
                <a:ea typeface="ＭＳ Ｐゴシック" pitchFamily="34" charset="-128"/>
              </a:rPr>
              <a:t>NOT</a:t>
            </a: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significant. They are only serving as place holders. </a:t>
            </a:r>
          </a:p>
          <a:p>
            <a:pPr marL="27305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100" smtClean="0">
                <a:solidFill>
                  <a:schemeClr val="tx1"/>
                </a:solidFill>
                <a:ea typeface="ＭＳ Ｐゴシック" pitchFamily="34" charset="-128"/>
              </a:rPr>
              <a:t>			  Number of Significant Figures </a:t>
            </a:r>
          </a:p>
          <a:p>
            <a:pPr marL="27305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  25,000 in.  		2</a:t>
            </a:r>
          </a:p>
          <a:p>
            <a:pPr marL="273050" eaLnBrk="1" hangingPunct="1">
              <a:lnSpc>
                <a:spcPct val="120000"/>
              </a:lnSpc>
              <a:buFontTx/>
              <a:buNone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  200. yr			3</a:t>
            </a:r>
          </a:p>
          <a:p>
            <a:pPr marL="273050" eaLnBrk="1" hangingPunct="1">
              <a:lnSpc>
                <a:spcPct val="120000"/>
              </a:lnSpc>
              <a:buFontTx/>
              <a:buNone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  48,600 gal		____</a:t>
            </a:r>
          </a:p>
          <a:p>
            <a:pPr marL="273050" eaLnBrk="1" hangingPunct="1">
              <a:lnSpc>
                <a:spcPct val="120000"/>
              </a:lnSpc>
              <a:buFontTx/>
              <a:buNone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	25,005,000 g  	____</a:t>
            </a:r>
          </a:p>
          <a:p>
            <a:pPr marL="273050" eaLnBrk="1" hangingPunct="1"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0371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688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RULE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4648200"/>
          </a:xfrm>
        </p:spPr>
        <p:txBody>
          <a:bodyPr/>
          <a:lstStyle/>
          <a:p>
            <a:r>
              <a:rPr lang="en-US" sz="2800" dirty="0"/>
              <a:t>ALL zeroes which are </a:t>
            </a:r>
            <a:r>
              <a:rPr lang="en-US" sz="2800" u="sng" dirty="0"/>
              <a:t>SIMULTANEOUSLY</a:t>
            </a:r>
            <a:r>
              <a:rPr lang="en-US" sz="2800" dirty="0"/>
              <a:t> to the right of the decimal point </a:t>
            </a:r>
            <a:r>
              <a:rPr lang="en-US" sz="2800" dirty="0" smtClean="0"/>
              <a:t>and at </a:t>
            </a:r>
            <a:r>
              <a:rPr lang="en-US" sz="2800" dirty="0"/>
              <a:t>the end of the number are </a:t>
            </a:r>
            <a:r>
              <a:rPr lang="en-US" sz="2800" u="sng" dirty="0"/>
              <a:t>ALWAYS</a:t>
            </a:r>
            <a:r>
              <a:rPr lang="en-US" sz="2800" dirty="0"/>
              <a:t> significant. </a:t>
            </a:r>
            <a:endParaRPr lang="en-US" sz="2800" dirty="0" smtClean="0"/>
          </a:p>
          <a:p>
            <a:r>
              <a:rPr lang="en-US" sz="2800" dirty="0" smtClean="0">
                <a:ea typeface="ＭＳ Ｐゴシック" pitchFamily="34" charset="-128"/>
              </a:rPr>
              <a:t>Example: 8.1000 – 5 significant digits </a:t>
            </a:r>
          </a:p>
          <a:p>
            <a:r>
              <a:rPr lang="en-US" sz="2800" dirty="0" smtClean="0">
                <a:ea typeface="ＭＳ Ｐゴシック" pitchFamily="34" charset="-128"/>
              </a:rPr>
              <a:t>Example: 900.06 </a:t>
            </a:r>
            <a:r>
              <a:rPr lang="en-US" sz="2800" dirty="0">
                <a:ea typeface="ＭＳ Ｐゴシック" pitchFamily="34" charset="-128"/>
              </a:rPr>
              <a:t>-</a:t>
            </a:r>
            <a:r>
              <a:rPr lang="en-US" sz="2800" dirty="0" smtClean="0">
                <a:ea typeface="ＭＳ Ｐゴシック" pitchFamily="34" charset="-128"/>
              </a:rPr>
              <a:t>5 significant digits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71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Learning Check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24800" cy="4724400"/>
          </a:xfrm>
        </p:spPr>
        <p:txBody>
          <a:bodyPr/>
          <a:lstStyle/>
          <a:p>
            <a:pPr marL="273050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1. Which answer contains 3 significant  figures?</a:t>
            </a:r>
          </a:p>
          <a:p>
            <a:pPr marL="547688" lvl="1" eaLnBrk="1" hangingPunct="1"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A)   0.4760	    B)  0.00476	  C)  4760.0     	</a:t>
            </a:r>
          </a:p>
          <a:p>
            <a:pPr marL="273050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2. All the zeros are significant in </a:t>
            </a:r>
          </a:p>
          <a:p>
            <a:pPr marL="273050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	A)   0.00307 	    B)  25.300	  C)  2.050 x 10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pitchFamily="34" charset="-128"/>
              </a:rPr>
              <a:t>3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73050" eaLnBrk="1" hangingPunct="1">
              <a:lnSpc>
                <a:spcPct val="7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73050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3. 534,675 rounded to 3 significant  figures is</a:t>
            </a:r>
          </a:p>
          <a:p>
            <a:pPr marL="547688" lvl="1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	A)  535   	   B)  535,000    	  C) 5.35 </a:t>
            </a:r>
            <a:endParaRPr lang="en-US" sz="2400" baseline="30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8023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2954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Significant Numbers in Calculations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2672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A calculated answer </a:t>
            </a:r>
            <a:r>
              <a:rPr lang="en-US" sz="2800" u="sng" dirty="0">
                <a:solidFill>
                  <a:schemeClr val="accent1"/>
                </a:solidFill>
                <a:ea typeface="+mn-ea"/>
              </a:rPr>
              <a:t>cannot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 be more precise than the measuring tool.  	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A calculated answer must match the </a:t>
            </a:r>
            <a:r>
              <a:rPr lang="en-US" sz="2800" u="sng" dirty="0">
                <a:solidFill>
                  <a:schemeClr val="accent1"/>
                </a:solidFill>
                <a:ea typeface="+mn-ea"/>
              </a:rPr>
              <a:t>least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 precise measurement.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Significant figures are needed for final answers from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	1)  adding or subtracting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2)  multiplying or dividing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n"/>
              <a:defRPr/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65379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024688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Adding and Subtracting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The answer has the same number of decimal places as the measurement with the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FEWEST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 decimal places. This shows the least precise measurement. </a:t>
            </a:r>
            <a:endParaRPr lang="en-US" sz="2800" dirty="0">
              <a:solidFill>
                <a:schemeClr val="tx1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	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25.</a:t>
            </a:r>
            <a:r>
              <a:rPr lang="en-US" sz="2800" dirty="0">
                <a:solidFill>
                  <a:schemeClr val="accent1"/>
                </a:solidFill>
                <a:ea typeface="+mn-ea"/>
              </a:rPr>
              <a:t>2</a:t>
            </a:r>
            <a:r>
              <a:rPr lang="en-US" sz="2800" dirty="0">
                <a:ea typeface="+mn-ea"/>
              </a:rPr>
              <a:t>      </a:t>
            </a:r>
            <a:r>
              <a:rPr lang="en-US" sz="2800" i="1" dirty="0">
                <a:ea typeface="+mn-ea"/>
              </a:rPr>
              <a:t> </a:t>
            </a:r>
            <a:r>
              <a:rPr lang="en-US" sz="2800" i="1" dirty="0">
                <a:solidFill>
                  <a:schemeClr val="accent1"/>
                </a:solidFill>
                <a:ea typeface="+mn-ea"/>
              </a:rPr>
              <a:t>one decimal place</a:t>
            </a:r>
            <a:endParaRPr lang="en-US" sz="2800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a typeface="+mn-ea"/>
              </a:rPr>
              <a:t>+   1.</a:t>
            </a:r>
            <a:r>
              <a:rPr lang="en-US" sz="2800" u="sng" dirty="0">
                <a:solidFill>
                  <a:schemeClr val="accent1"/>
                </a:solidFill>
                <a:ea typeface="+mn-ea"/>
              </a:rPr>
              <a:t>34</a:t>
            </a:r>
            <a:r>
              <a:rPr lang="en-US" sz="2800" dirty="0">
                <a:solidFill>
                  <a:schemeClr val="accent1"/>
                </a:solidFill>
                <a:ea typeface="+mn-ea"/>
              </a:rPr>
              <a:t>     </a:t>
            </a:r>
            <a:r>
              <a:rPr lang="en-US" sz="2800" i="1" dirty="0">
                <a:solidFill>
                  <a:schemeClr val="accent1"/>
                </a:solidFill>
                <a:ea typeface="+mn-ea"/>
              </a:rPr>
              <a:t>two decimal places</a:t>
            </a:r>
            <a:endParaRPr lang="en-US" sz="2800" dirty="0">
              <a:solidFill>
                <a:schemeClr val="accent1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a typeface="+mn-ea"/>
              </a:rPr>
              <a:t>   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26.54</a:t>
            </a:r>
            <a:r>
              <a:rPr lang="en-US" sz="2800" dirty="0">
                <a:ea typeface="+mn-ea"/>
              </a:rPr>
              <a:t>	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5000" y="571658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/>
              <a:t>answer 26.5  </a:t>
            </a:r>
            <a:r>
              <a:rPr lang="en-US" sz="2400">
                <a:solidFill>
                  <a:schemeClr val="accent1"/>
                </a:solidFill>
              </a:rPr>
              <a:t>one decimal place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870774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2D050"/>
                </a:solidFill>
              </a:rPr>
              <a:t>Metric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 metric system is based on a base unit that corresponds to a certain kind of measurement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Length = </a:t>
            </a:r>
            <a:r>
              <a:rPr lang="en-US" sz="3200" u="sng" dirty="0" smtClean="0">
                <a:solidFill>
                  <a:schemeClr val="accent1"/>
                </a:solidFill>
              </a:rPr>
              <a:t>meter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Volume = </a:t>
            </a:r>
            <a:r>
              <a:rPr lang="en-US" sz="3200" u="sng" dirty="0" smtClean="0">
                <a:solidFill>
                  <a:schemeClr val="accent1"/>
                </a:solidFill>
              </a:rPr>
              <a:t>liter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Mass = </a:t>
            </a:r>
            <a:r>
              <a:rPr lang="en-US" sz="3200" u="sng" dirty="0" smtClean="0">
                <a:solidFill>
                  <a:schemeClr val="accent1"/>
                </a:solidFill>
              </a:rPr>
              <a:t>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024688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Multiplying and Dividing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ea typeface="+mn-ea"/>
              </a:rPr>
              <a:t>Complete the operation, then </a:t>
            </a:r>
            <a:r>
              <a:rPr lang="en-US" sz="3200" u="sng" dirty="0">
                <a:solidFill>
                  <a:schemeClr val="accent1"/>
                </a:solidFill>
                <a:ea typeface="+mn-ea"/>
              </a:rPr>
              <a:t>r</a:t>
            </a:r>
            <a:r>
              <a:rPr lang="en-US" sz="3200" u="sng" dirty="0" smtClean="0">
                <a:solidFill>
                  <a:schemeClr val="accent1"/>
                </a:solidFill>
                <a:ea typeface="+mn-ea"/>
              </a:rPr>
              <a:t>ound</a:t>
            </a:r>
            <a:r>
              <a:rPr lang="en-US" sz="3200" dirty="0" smtClean="0">
                <a:solidFill>
                  <a:schemeClr val="tx1"/>
                </a:solidFill>
                <a:ea typeface="+mn-ea"/>
              </a:rPr>
              <a:t>  </a:t>
            </a:r>
            <a:r>
              <a:rPr lang="en-US" sz="3200" dirty="0">
                <a:solidFill>
                  <a:schemeClr val="tx1"/>
                </a:solidFill>
                <a:ea typeface="+mn-ea"/>
              </a:rPr>
              <a:t>the calculated answer until you have the same number of significant figures as the measurement with the </a:t>
            </a:r>
            <a:r>
              <a:rPr lang="en-US" sz="3200" u="sng" dirty="0">
                <a:solidFill>
                  <a:schemeClr val="accent1"/>
                </a:solidFill>
                <a:ea typeface="+mn-ea"/>
              </a:rPr>
              <a:t>fewest</a:t>
            </a:r>
            <a:r>
              <a:rPr lang="en-US" sz="3200" dirty="0">
                <a:solidFill>
                  <a:schemeClr val="tx1"/>
                </a:solidFill>
                <a:ea typeface="+mn-ea"/>
              </a:rPr>
              <a:t> significant figures.</a:t>
            </a:r>
          </a:p>
        </p:txBody>
      </p:sp>
    </p:spTree>
    <p:extLst>
      <p:ext uri="{BB962C8B-B14F-4D97-AF65-F5344CB8AC3E}">
        <p14:creationId xmlns:p14="http://schemas.microsoft.com/office/powerpoint/2010/main" val="2569581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Example: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r="-629"/>
            </a:stretch>
          </a:blipFill>
          <a:ln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en-US" dirty="0">
              <a:noFill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315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024688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Learning Check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	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In each calculation, round the answer to the correct number of significant figures.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1.  235.05   +   19.6  + 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2.1 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=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accent1"/>
                </a:solidFill>
                <a:ea typeface="+mn-ea"/>
              </a:rPr>
              <a:t>		A) 256.75	    B) 256.8		C) 257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</a:rPr>
              <a:t>	2.    58.925   -  18.2	=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a typeface="+mn-ea"/>
              </a:rPr>
              <a:t>	</a:t>
            </a:r>
            <a:r>
              <a:rPr lang="en-US" sz="2800" dirty="0">
                <a:solidFill>
                  <a:schemeClr val="accent1"/>
                </a:solidFill>
                <a:ea typeface="+mn-ea"/>
              </a:rPr>
              <a:t>	A) 40.725	    B) 40.73		C) 40.7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19784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Learning Check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>
            <a:normAutofit/>
          </a:bodyPr>
          <a:lstStyle/>
          <a:p>
            <a:pPr marL="273050" eaLnBrk="1" hangingPunct="1">
              <a:buFontTx/>
              <a:buNone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A.   2.19  X  4.2 = </a:t>
            </a:r>
            <a:r>
              <a:rPr lang="en-US" sz="2800" smtClean="0">
                <a:ea typeface="ＭＳ Ｐゴシック" pitchFamily="34" charset="-128"/>
              </a:rPr>
              <a:t>	</a:t>
            </a:r>
          </a:p>
          <a:p>
            <a:pPr marL="273050" eaLnBrk="1" hangingPunct="1">
              <a:lnSpc>
                <a:spcPct val="7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  <a:ea typeface="ＭＳ Ｐゴシック" pitchFamily="34" charset="-128"/>
              </a:rPr>
              <a:t>		1)  9	  		2)  9.2    		3)   9.198</a:t>
            </a:r>
          </a:p>
          <a:p>
            <a:pPr marL="273050" eaLnBrk="1" hangingPunct="1"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2"/>
              </a:solidFill>
              <a:ea typeface="ＭＳ Ｐゴシック" pitchFamily="34" charset="-128"/>
            </a:endParaRPr>
          </a:p>
          <a:p>
            <a:pPr marL="273050" eaLnBrk="1" hangingPunct="1">
              <a:buFontTx/>
              <a:buNone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B.    4.311  ÷  0.07   = </a:t>
            </a:r>
          </a:p>
          <a:p>
            <a:pPr marL="273050" eaLnBrk="1" hangingPunct="1">
              <a:lnSpc>
                <a:spcPct val="6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  <a:ea typeface="ＭＳ Ｐゴシック" pitchFamily="34" charset="-128"/>
              </a:rPr>
              <a:t>		1)</a:t>
            </a:r>
            <a:r>
              <a:rPr lang="en-US" sz="2800" baseline="30000" smtClean="0">
                <a:solidFill>
                  <a:schemeClr val="accent1"/>
                </a:solidFill>
                <a:ea typeface="ＭＳ Ｐゴシック" pitchFamily="34" charset="-128"/>
              </a:rPr>
              <a:t> </a:t>
            </a:r>
            <a:r>
              <a:rPr lang="en-US" sz="2800" smtClean="0">
                <a:solidFill>
                  <a:schemeClr val="accent1"/>
                </a:solidFill>
                <a:ea typeface="ＭＳ Ｐゴシック" pitchFamily="34" charset="-128"/>
              </a:rPr>
              <a:t>61.58</a:t>
            </a:r>
            <a:r>
              <a:rPr lang="en-US" sz="2800" baseline="30000" smtClean="0">
                <a:solidFill>
                  <a:schemeClr val="accent1"/>
                </a:solidFill>
                <a:ea typeface="ＭＳ Ｐゴシック" pitchFamily="34" charset="-128"/>
              </a:rPr>
              <a:t> 		  </a:t>
            </a:r>
            <a:r>
              <a:rPr lang="en-US" sz="2800" smtClean="0">
                <a:solidFill>
                  <a:schemeClr val="accent1"/>
                </a:solidFill>
                <a:ea typeface="ＭＳ Ｐゴシック" pitchFamily="34" charset="-128"/>
              </a:rPr>
              <a:t>2)  62 		3)   60</a:t>
            </a:r>
            <a:r>
              <a:rPr lang="en-US" sz="2800" smtClean="0">
                <a:solidFill>
                  <a:srgbClr val="FF9933"/>
                </a:solidFill>
                <a:ea typeface="ＭＳ Ｐゴシック" pitchFamily="34" charset="-128"/>
              </a:rPr>
              <a:t> 			</a:t>
            </a:r>
          </a:p>
          <a:p>
            <a:pPr marL="273050" eaLnBrk="1" hangingPunct="1">
              <a:buFontTx/>
              <a:buNone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C.    	</a:t>
            </a:r>
            <a:r>
              <a:rPr lang="en-US" sz="2800" u="sng" smtClean="0">
                <a:solidFill>
                  <a:schemeClr val="tx1"/>
                </a:solidFill>
                <a:ea typeface="ＭＳ Ｐゴシック" pitchFamily="34" charset="-128"/>
              </a:rPr>
              <a:t>2.54  X  0.0028</a:t>
            </a: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	=  </a:t>
            </a:r>
          </a:p>
          <a:p>
            <a:pPr marL="273050" eaLnBrk="1" hangingPunct="1">
              <a:buFontTx/>
              <a:buNone/>
            </a:pPr>
            <a:r>
              <a:rPr lang="en-US" sz="2800" smtClean="0">
                <a:solidFill>
                  <a:srgbClr val="FFFFFF"/>
                </a:solidFill>
                <a:ea typeface="ＭＳ Ｐゴシック" pitchFamily="34" charset="-128"/>
              </a:rPr>
              <a:t>		</a:t>
            </a: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0.0105 X 0.060 </a:t>
            </a:r>
          </a:p>
          <a:p>
            <a:pPr marL="273050"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		</a:t>
            </a:r>
            <a:r>
              <a:rPr lang="en-US" sz="2800" smtClean="0">
                <a:solidFill>
                  <a:schemeClr val="accent1"/>
                </a:solidFill>
                <a:ea typeface="ＭＳ Ｐゴシック" pitchFamily="34" charset="-128"/>
              </a:rPr>
              <a:t>1)  11.3		2)  11	    3)  0.141</a:t>
            </a:r>
          </a:p>
          <a:p>
            <a:pPr marL="273050" eaLnBrk="1" hangingPunct="1">
              <a:buFont typeface="Wingdings 2" pitchFamily="18" charset="2"/>
              <a:buChar char=""/>
            </a:pPr>
            <a:endParaRPr lang="en-US" sz="280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7999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u="sng" dirty="0" smtClean="0"/>
              <a:t>mathematical</a:t>
            </a:r>
            <a:r>
              <a:rPr lang="en-US" dirty="0" smtClean="0"/>
              <a:t> picture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Graphs are used to show information quickly and simply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Change one variable at a time to determine relationships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Relationships we will study include </a:t>
            </a:r>
            <a:r>
              <a:rPr lang="en-US" b="1" u="sng" dirty="0" smtClean="0">
                <a:solidFill>
                  <a:schemeClr val="tx1"/>
                </a:solidFill>
              </a:rPr>
              <a:t>linear, quadratic, and inverse</a:t>
            </a:r>
          </a:p>
        </p:txBody>
      </p:sp>
    </p:spTree>
    <p:extLst>
      <p:ext uri="{BB962C8B-B14F-4D97-AF65-F5344CB8AC3E}">
        <p14:creationId xmlns:p14="http://schemas.microsoft.com/office/powerpoint/2010/main" val="23982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02468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100" b="1" u="sng" dirty="0" smtClean="0"/>
              <a:t>Independent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variables that are purposely </a:t>
            </a:r>
            <a:r>
              <a:rPr lang="en-US" dirty="0" smtClean="0">
                <a:solidFill>
                  <a:schemeClr val="tx1"/>
                </a:solidFill>
              </a:rPr>
              <a:t>changed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Referred to as the  </a:t>
            </a:r>
            <a:r>
              <a:rPr lang="en-US" b="1" u="sng" dirty="0" smtClean="0"/>
              <a:t>manipulated</a:t>
            </a:r>
            <a:r>
              <a:rPr lang="en-US" dirty="0" smtClean="0"/>
              <a:t> variable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the factor that you wish to test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usually expressed after the word “if” in the hypothesis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Placed on the </a:t>
            </a:r>
            <a:r>
              <a:rPr lang="en-US" b="1" u="sng" dirty="0" smtClean="0">
                <a:solidFill>
                  <a:schemeClr val="tx1"/>
                </a:solidFill>
              </a:rPr>
              <a:t>x-axis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100" b="1" i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419600" y="1447800"/>
            <a:ext cx="4267200" cy="4953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100" b="1" u="sng" dirty="0" smtClean="0"/>
              <a:t>Dependent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variables that may change as a result of the independent variable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Referred to as the </a:t>
            </a:r>
            <a:r>
              <a:rPr lang="en-US" b="1" u="sng" dirty="0" smtClean="0"/>
              <a:t>responding</a:t>
            </a:r>
            <a:r>
              <a:rPr lang="en-US" dirty="0" smtClean="0"/>
              <a:t> variable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the factor you measure to gather results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usually expressed after the word “then” in the hypothesis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Placed on the </a:t>
            </a:r>
            <a:r>
              <a:rPr lang="en-US" b="1" u="sng" dirty="0" smtClean="0">
                <a:solidFill>
                  <a:schemeClr val="tx1"/>
                </a:solidFill>
              </a:rPr>
              <a:t>y-axis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29027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96963" y="990600"/>
            <a:ext cx="7024687" cy="1143000"/>
          </a:xfrm>
        </p:spPr>
        <p:txBody>
          <a:bodyPr/>
          <a:lstStyle/>
          <a:p>
            <a:r>
              <a:rPr lang="en-US" dirty="0" smtClean="0"/>
              <a:t>Types of Graphs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1041400" y="2974975"/>
            <a:ext cx="3419475" cy="28352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39243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152" y="2514600"/>
            <a:ext cx="3419856" cy="3295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linear</a:t>
            </a:r>
            <a:r>
              <a:rPr lang="en-US" dirty="0" smtClean="0"/>
              <a:t> graph is a </a:t>
            </a:r>
            <a:r>
              <a:rPr lang="en-US" b="1" u="sng" dirty="0" smtClean="0">
                <a:solidFill>
                  <a:schemeClr val="tx1"/>
                </a:solidFill>
              </a:rPr>
              <a:t>straight </a:t>
            </a:r>
            <a:r>
              <a:rPr lang="en-US" dirty="0" smtClean="0"/>
              <a:t>line</a:t>
            </a:r>
          </a:p>
          <a:p>
            <a:r>
              <a:rPr lang="en-US" dirty="0" smtClean="0"/>
              <a:t>This can be a </a:t>
            </a:r>
            <a:r>
              <a:rPr lang="en-US" b="1" u="sng" dirty="0" smtClean="0"/>
              <a:t>positive</a:t>
            </a:r>
            <a:r>
              <a:rPr lang="en-US" dirty="0" smtClean="0"/>
              <a:t> or </a:t>
            </a:r>
            <a:r>
              <a:rPr lang="en-US" b="1" u="sng" dirty="0" smtClean="0">
                <a:solidFill>
                  <a:schemeClr val="tx1"/>
                </a:solidFill>
              </a:rPr>
              <a:t>negative</a:t>
            </a:r>
            <a:r>
              <a:rPr lang="en-US" dirty="0" smtClean="0"/>
              <a:t> slope</a:t>
            </a:r>
          </a:p>
          <a:p>
            <a:r>
              <a:rPr lang="en-US" dirty="0" smtClean="0"/>
              <a:t>Slope is the rise over run</a:t>
            </a:r>
          </a:p>
          <a:p>
            <a:r>
              <a:rPr lang="en-US" dirty="0" smtClean="0"/>
              <a:t>Equation: </a:t>
            </a:r>
          </a:p>
          <a:p>
            <a:pPr lvl="1">
              <a:buNone/>
            </a:pPr>
            <a:r>
              <a:rPr lang="en-US" b="1" u="sng" dirty="0" smtClean="0"/>
              <a:t>y=</a:t>
            </a:r>
            <a:r>
              <a:rPr lang="en-US" b="1" u="sng" dirty="0" err="1" smtClean="0"/>
              <a:t>mx</a:t>
            </a:r>
            <a:r>
              <a:rPr lang="en-US" b="1" u="sng" dirty="0" smtClean="0"/>
              <a:t> + b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3835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</a:p>
        </p:txBody>
      </p:sp>
      <p:sp>
        <p:nvSpPr>
          <p:cNvPr id="16387" name="Content Placeholder 9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41433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813048" cy="3493008"/>
          </a:xfrm>
        </p:spPr>
        <p:txBody>
          <a:bodyPr/>
          <a:lstStyle/>
          <a:p>
            <a:r>
              <a:rPr lang="en-US" dirty="0" smtClean="0"/>
              <a:t>Quadratic relationships result in a </a:t>
            </a:r>
            <a:r>
              <a:rPr lang="en-US" b="1" u="sng" dirty="0" smtClean="0"/>
              <a:t>curved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Graphs can also be positive or negative</a:t>
            </a:r>
          </a:p>
          <a:p>
            <a:r>
              <a:rPr lang="en-US" dirty="0" smtClean="0"/>
              <a:t>Equation: </a:t>
            </a:r>
          </a:p>
          <a:p>
            <a:pPr lvl="1">
              <a:buNone/>
            </a:pPr>
            <a:r>
              <a:rPr lang="en-US" b="1" u="sng" dirty="0" smtClean="0"/>
              <a:t>y=ax</a:t>
            </a:r>
            <a:r>
              <a:rPr lang="en-US" b="1" u="sng" baseline="30000" dirty="0" smtClean="0"/>
              <a:t>2</a:t>
            </a:r>
            <a:endParaRPr lang="en-US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325151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7766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Inverse relationships occur because one variable is </a:t>
            </a:r>
            <a:r>
              <a:rPr lang="en-US" b="1" u="sng" dirty="0" smtClean="0">
                <a:solidFill>
                  <a:schemeClr val="tx1"/>
                </a:solidFill>
              </a:rPr>
              <a:t>increasing</a:t>
            </a:r>
            <a:r>
              <a:rPr lang="en-US" dirty="0" smtClean="0"/>
              <a:t> while the other is </a:t>
            </a:r>
            <a:r>
              <a:rPr lang="en-US" b="1" u="sng" dirty="0" smtClean="0">
                <a:solidFill>
                  <a:schemeClr val="tx1"/>
                </a:solidFill>
              </a:rPr>
              <a:t>decreasing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can occur as a straight line graph or a curved graph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8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Slope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is the change in the y axis compared to the change in the x axis</a:t>
            </a:r>
          </a:p>
          <a:p>
            <a:r>
              <a:rPr lang="en-US" dirty="0" smtClean="0"/>
              <a:t>Equation: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2800" y="3111500"/>
          <a:ext cx="281940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3" imgW="507780" imgH="634725" progId="Equation.3">
                  <p:embed/>
                </p:oleObj>
              </mc:Choice>
              <mc:Fallback>
                <p:oleObj name="Equation" r:id="rId3" imgW="507780" imgH="634725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11500"/>
                        <a:ext cx="2819400" cy="231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688" cy="1143000"/>
          </a:xfrm>
        </p:spPr>
        <p:txBody>
          <a:bodyPr/>
          <a:lstStyle/>
          <a:p>
            <a:r>
              <a:rPr lang="en-US" dirty="0" smtClean="0"/>
              <a:t>Metric System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42988" y="2057400"/>
            <a:ext cx="6777037" cy="377507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en-US" sz="3200" u="sng" smtClean="0">
                <a:solidFill>
                  <a:schemeClr val="tx1"/>
                </a:solidFill>
              </a:rPr>
              <a:t>Prefixes</a:t>
            </a:r>
            <a:r>
              <a:rPr lang="en-US" sz="3200" smtClean="0">
                <a:solidFill>
                  <a:schemeClr val="tx1"/>
                </a:solidFill>
              </a:rPr>
              <a:t> plus base units make up the metric system </a:t>
            </a:r>
          </a:p>
          <a:p>
            <a:pPr marL="365125" lvl="1" indent="0" eaLnBrk="1" hangingPunct="1">
              <a:buFont typeface="Wingdings 2" pitchFamily="18" charset="2"/>
              <a:buNone/>
            </a:pPr>
            <a:r>
              <a:rPr lang="en-US" sz="3200" u="sng" smtClean="0">
                <a:solidFill>
                  <a:schemeClr val="tx1"/>
                </a:solidFill>
              </a:rPr>
              <a:t>Example: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Centi + meter = Centimeter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Kilo + meter = Kilometer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687" cy="1143000"/>
          </a:xfrm>
        </p:spPr>
        <p:txBody>
          <a:bodyPr/>
          <a:lstStyle/>
          <a:p>
            <a:r>
              <a:rPr lang="en-US" dirty="0" smtClean="0"/>
              <a:t>Graph Lab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037" cy="3508375"/>
          </a:xfrm>
        </p:spPr>
        <p:txBody>
          <a:bodyPr/>
          <a:lstStyle/>
          <a:p>
            <a:pPr marL="527050" indent="-457200">
              <a:buFont typeface="+mj-lt"/>
              <a:buAutoNum type="arabicPeriod"/>
            </a:pPr>
            <a:r>
              <a:rPr lang="en-US" dirty="0" smtClean="0"/>
              <a:t>Complete 3 graphs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Find the slope of the graph for Part 1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Using the graph from part 1, determine the diameter of a circular object that has a circumference of 60 cm. Are you interpolating or extrapolating? Explain.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Write a summary paragraph indicating the relationship shown in each graph. Explain how the graph is a picture of each relationship, and associate an equation with </a:t>
            </a:r>
            <a:r>
              <a:rPr lang="en-US" dirty="0" smtClean="0"/>
              <a:t>graphs 1-2.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0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Terms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chemeClr val="tx1"/>
                </a:solidFill>
              </a:rPr>
              <a:t>Interpolation</a:t>
            </a:r>
            <a:r>
              <a:rPr lang="en-US" dirty="0" smtClean="0"/>
              <a:t>- making predictions for data points not collected that fall between those that were actually tested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chemeClr val="tx1"/>
                </a:solidFill>
              </a:rPr>
              <a:t>Extrapolation</a:t>
            </a:r>
            <a:r>
              <a:rPr lang="en-US" dirty="0" smtClean="0"/>
              <a:t>- making predictions for data points not collected that are greater than those actually tested</a:t>
            </a:r>
          </a:p>
        </p:txBody>
      </p:sp>
    </p:spTree>
    <p:extLst>
      <p:ext uri="{BB962C8B-B14F-4D97-AF65-F5344CB8AC3E}">
        <p14:creationId xmlns:p14="http://schemas.microsoft.com/office/powerpoint/2010/main" val="380128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All graphs should be done in pencil on graph paper. 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Unless instructed to do so, draw only one graph per page.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Carefully choose the best scale for your graph.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All graphs should have a title at the top of the graph detailing what is being measured.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Each axis should be clearly labeled with titles and units. The independent variable (manipulated) should be on the x axis and the dependent variable (responding) should be on the y axis.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25780" lvl="0" indent="-457200">
              <a:buNone/>
            </a:pPr>
            <a:r>
              <a:rPr lang="en-US" dirty="0" smtClean="0"/>
              <a:t>6. 	If you are graphing a formula, rearrange the formula so the slope represents the unknown variable.</a:t>
            </a:r>
          </a:p>
          <a:p>
            <a:pPr marL="525780" lvl="0" indent="-457200">
              <a:buNone/>
            </a:pPr>
            <a:r>
              <a:rPr lang="en-US" dirty="0" smtClean="0"/>
              <a:t>7. 	Clearly label the scale of each axis. For instance, “1 square = 0.1 meters”.</a:t>
            </a:r>
          </a:p>
          <a:p>
            <a:pPr marL="525780" lvl="0" indent="-457200">
              <a:buNone/>
            </a:pPr>
            <a:r>
              <a:rPr lang="en-US" dirty="0" smtClean="0"/>
              <a:t>8. 	Never connect the dots on a graph, but rather draw a best-fit line or curve. </a:t>
            </a:r>
          </a:p>
          <a:p>
            <a:pPr marL="525780" lvl="0" indent="-457200">
              <a:buNone/>
            </a:pPr>
            <a:r>
              <a:rPr lang="en-US" dirty="0" smtClean="0"/>
              <a:t>9. 	A best fit line should extend beyond the data points.</a:t>
            </a:r>
          </a:p>
          <a:p>
            <a:pPr marL="525780" lvl="0" indent="-457200">
              <a:buNone/>
            </a:pPr>
            <a:r>
              <a:rPr lang="en-US" dirty="0" smtClean="0"/>
              <a:t>10. 	The slope should be calculated from two points on the best fit line. The two points should be spaced reasonably far apart. </a:t>
            </a:r>
            <a:r>
              <a:rPr lang="en-US" b="1" dirty="0" smtClean="0"/>
              <a:t>Do not choose the two points from the data table!</a:t>
            </a:r>
            <a:endParaRPr lang="en-US" dirty="0" smtClean="0"/>
          </a:p>
          <a:p>
            <a:pPr marL="525780" lvl="0" indent="-457200">
              <a:buNone/>
            </a:pPr>
            <a:r>
              <a:rPr lang="en-US" dirty="0" smtClean="0"/>
              <a:t>11. 	On a linear graph, draw the rise, </a:t>
            </a:r>
            <a:r>
              <a:rPr lang="en-US" dirty="0" err="1" smtClean="0"/>
              <a:t>Δy</a:t>
            </a:r>
            <a:r>
              <a:rPr lang="en-US" dirty="0" smtClean="0"/>
              <a:t>, and the run, </a:t>
            </a:r>
            <a:r>
              <a:rPr lang="en-US" dirty="0" err="1" smtClean="0"/>
              <a:t>Δx</a:t>
            </a:r>
            <a:r>
              <a:rPr lang="en-US" dirty="0" smtClean="0"/>
              <a:t>, to form a triangle with the best fit line. Label these values and include units.</a:t>
            </a:r>
          </a:p>
          <a:p>
            <a:pPr marL="525780" lvl="0" indent="-457200">
              <a:buNone/>
            </a:pPr>
            <a:r>
              <a:rPr lang="en-US" dirty="0" smtClean="0"/>
              <a:t>12. 	The calculation of the slope should be clearly shown on the graph itself. Units should be included, and the value of the slope should be easily visible.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49287"/>
          </a:xfrm>
        </p:spPr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52600"/>
            <a:ext cx="6777037" cy="407987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Scientific </a:t>
            </a:r>
            <a:r>
              <a:rPr lang="en-US" dirty="0" smtClean="0">
                <a:hlinkClick r:id="rId2"/>
              </a:rPr>
              <a:t>Method Short Video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7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9144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447800"/>
            <a:ext cx="6629400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2860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7338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7338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22860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7338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181600"/>
            <a:ext cx="175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8" idx="3"/>
            <a:endCxn id="11" idx="1"/>
          </p:cNvCxnSpPr>
          <p:nvPr/>
        </p:nvCxnSpPr>
        <p:spPr>
          <a:xfrm>
            <a:off x="3124200" y="282460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7" idx="1"/>
          </p:cNvCxnSpPr>
          <p:nvPr/>
        </p:nvCxnSpPr>
        <p:spPr>
          <a:xfrm>
            <a:off x="5486400" y="2824609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3"/>
          </p:cNvCxnSpPr>
          <p:nvPr/>
        </p:nvCxnSpPr>
        <p:spPr>
          <a:xfrm>
            <a:off x="7772400" y="2824609"/>
            <a:ext cx="457200" cy="159499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772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1"/>
            <a:endCxn id="12" idx="3"/>
          </p:cNvCxnSpPr>
          <p:nvPr/>
        </p:nvCxnSpPr>
        <p:spPr>
          <a:xfrm flipH="1">
            <a:off x="5562600" y="4272409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1"/>
            <a:endCxn id="9" idx="3"/>
          </p:cNvCxnSpPr>
          <p:nvPr/>
        </p:nvCxnSpPr>
        <p:spPr>
          <a:xfrm flipH="1">
            <a:off x="3200400" y="427240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9" idx="1"/>
          </p:cNvCxnSpPr>
          <p:nvPr/>
        </p:nvCxnSpPr>
        <p:spPr>
          <a:xfrm rot="10800000" flipV="1">
            <a:off x="914400" y="4272408"/>
            <a:ext cx="533400" cy="121399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144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9" idx="0"/>
          </p:cNvCxnSpPr>
          <p:nvPr/>
        </p:nvCxnSpPr>
        <p:spPr>
          <a:xfrm rot="5400000" flipH="1" flipV="1">
            <a:off x="3333750" y="2495550"/>
            <a:ext cx="228600" cy="22479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572000" y="3505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2" idx="2"/>
          </p:cNvCxnSpPr>
          <p:nvPr/>
        </p:nvCxnSpPr>
        <p:spPr>
          <a:xfrm rot="16200000" flipH="1">
            <a:off x="5624959" y="3872359"/>
            <a:ext cx="446782" cy="23241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0866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15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924300"/>
          </a:xfrm>
        </p:spPr>
        <p:txBody>
          <a:bodyPr/>
          <a:lstStyle/>
          <a:p>
            <a:pPr marL="527050" indent="-457200">
              <a:buFont typeface="+mj-lt"/>
              <a:buAutoNum type="arabicPeriod"/>
            </a:pPr>
            <a:r>
              <a:rPr lang="en-US" dirty="0" smtClean="0"/>
              <a:t>Make observations.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Ask a question.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Gather information/Research.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Form a hypothesis.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Experiment/test your hypothesis.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Analyze data and make conclusions and communicate (apply what you have learned). </a:t>
            </a:r>
          </a:p>
          <a:p>
            <a:pPr marL="527050" indent="-457200">
              <a:buFont typeface="+mj-lt"/>
              <a:buAutoNum type="arabicPeriod"/>
            </a:pPr>
            <a:r>
              <a:rPr lang="en-US" dirty="0" smtClean="0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184777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Observations</a:t>
            </a: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+mj-ea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sz="2400">
              <a:latin typeface="Tahoma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400">
              <a:latin typeface="Tahoma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Gathered through your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senses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 scientist notices something in their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natural world</a:t>
            </a:r>
          </a:p>
        </p:txBody>
      </p:sp>
      <p:pic>
        <p:nvPicPr>
          <p:cNvPr id="5124" name="Picture 6" descr="j00788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351088"/>
            <a:ext cx="3810000" cy="3448050"/>
          </a:xfrm>
          <a:noFill/>
        </p:spPr>
      </p:pic>
    </p:spTree>
    <p:extLst>
      <p:ext uri="{BB962C8B-B14F-4D97-AF65-F5344CB8AC3E}">
        <p14:creationId xmlns:p14="http://schemas.microsoft.com/office/powerpoint/2010/main" val="365607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Ask a question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Observations lead to a question that you would like to have answered</a:t>
            </a:r>
            <a:r>
              <a:rPr lang="en-US" dirty="0" smtClean="0">
                <a:latin typeface="Tahoma" charset="0"/>
              </a:rPr>
              <a:t>.</a:t>
            </a:r>
          </a:p>
          <a:p>
            <a:pPr marL="69850" indent="0">
              <a:buNone/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1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ahoma" charset="0"/>
              </a:rPr>
              <a:t>Gather Information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Tahoma" charset="0"/>
              </a:rPr>
              <a:t>Research</a:t>
            </a:r>
            <a:r>
              <a:rPr lang="en-US" b="1" dirty="0">
                <a:latin typeface="Tahoma" charset="0"/>
              </a:rPr>
              <a:t> should be collected in order to help you find a possible solution to the problem.</a:t>
            </a:r>
          </a:p>
          <a:p>
            <a:r>
              <a:rPr lang="en-US" b="1" dirty="0">
                <a:latin typeface="Tahoma" charset="0"/>
              </a:rPr>
              <a:t>For example:  you might want to research salamanders, the environment in which they live, and make additional observations about the pond.</a:t>
            </a:r>
          </a:p>
        </p:txBody>
      </p:sp>
    </p:spTree>
    <p:extLst>
      <p:ext uri="{BB962C8B-B14F-4D97-AF65-F5344CB8AC3E}">
        <p14:creationId xmlns:p14="http://schemas.microsoft.com/office/powerpoint/2010/main" val="348274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60198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/>
              <a:t>Metric Prefixes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239000" cy="4953000"/>
          </a:xfrm>
        </p:spPr>
        <p:txBody>
          <a:bodyPr/>
          <a:lstStyle/>
          <a:p>
            <a:pPr marL="273050" eaLnBrk="1" hangingPunct="1">
              <a:lnSpc>
                <a:spcPct val="130000"/>
              </a:lnSpc>
              <a:buFont typeface="Wingdings 2" pitchFamily="18" charset="2"/>
              <a:buChar char=""/>
            </a:pPr>
            <a:r>
              <a:rPr lang="en-US" sz="2800" u="sng" smtClean="0">
                <a:solidFill>
                  <a:schemeClr val="accent1"/>
                </a:solidFill>
              </a:rPr>
              <a:t>Kilo</a:t>
            </a:r>
            <a:r>
              <a:rPr lang="en-US" sz="2800" smtClean="0">
                <a:solidFill>
                  <a:schemeClr val="accent1"/>
                </a:solidFill>
              </a:rPr>
              <a:t>-</a:t>
            </a:r>
            <a:r>
              <a:rPr lang="en-US" sz="2800" smtClean="0">
                <a:solidFill>
                  <a:schemeClr val="tx1"/>
                </a:solidFill>
              </a:rPr>
              <a:t> means 1000 of that unit</a:t>
            </a:r>
          </a:p>
          <a:p>
            <a:pPr marL="547688" lvl="1" eaLnBrk="1" hangingPunct="1">
              <a:lnSpc>
                <a:spcPct val="130000"/>
              </a:lnSpc>
              <a:buFont typeface="Wingdings" pitchFamily="2" charset="2"/>
              <a:buChar char=""/>
            </a:pPr>
            <a:r>
              <a:rPr lang="en-US" sz="2800" smtClean="0">
                <a:solidFill>
                  <a:schemeClr val="tx1"/>
                </a:solidFill>
              </a:rPr>
              <a:t>1 kilometer (km)  =  1000 meters (m)</a:t>
            </a:r>
          </a:p>
          <a:p>
            <a:pPr marL="273050" eaLnBrk="1" hangingPunct="1">
              <a:lnSpc>
                <a:spcPct val="130000"/>
              </a:lnSpc>
              <a:buFont typeface="Wingdings 2" pitchFamily="18" charset="2"/>
              <a:buChar char=""/>
            </a:pPr>
            <a:r>
              <a:rPr lang="en-US" sz="2800" u="sng" smtClean="0">
                <a:solidFill>
                  <a:schemeClr val="accent1"/>
                </a:solidFill>
              </a:rPr>
              <a:t>Centi</a:t>
            </a:r>
            <a:r>
              <a:rPr lang="en-US" sz="2800" smtClean="0">
                <a:solidFill>
                  <a:schemeClr val="tx1"/>
                </a:solidFill>
              </a:rPr>
              <a:t>- means 1/100 of that unit</a:t>
            </a:r>
          </a:p>
          <a:p>
            <a:pPr marL="547688" lvl="1" eaLnBrk="1" hangingPunct="1">
              <a:lnSpc>
                <a:spcPct val="130000"/>
              </a:lnSpc>
              <a:buFont typeface="Wingdings" pitchFamily="2" charset="2"/>
              <a:buChar char=""/>
            </a:pPr>
            <a:r>
              <a:rPr lang="en-US" sz="2800" smtClean="0">
                <a:solidFill>
                  <a:schemeClr val="tx1"/>
                </a:solidFill>
              </a:rPr>
              <a:t>1 meter (m)  =  100 centimeters (cm)</a:t>
            </a:r>
          </a:p>
          <a:p>
            <a:pPr marL="547688" lvl="1" eaLnBrk="1" hangingPunct="1">
              <a:lnSpc>
                <a:spcPct val="130000"/>
              </a:lnSpc>
              <a:buFont typeface="Wingdings" pitchFamily="2" charset="2"/>
              <a:buChar char=""/>
            </a:pPr>
            <a:r>
              <a:rPr lang="en-US" sz="2800" smtClean="0">
                <a:solidFill>
                  <a:schemeClr val="tx1"/>
                </a:solidFill>
              </a:rPr>
              <a:t>1 dollar = 100 cents</a:t>
            </a:r>
          </a:p>
          <a:p>
            <a:pPr marL="273050" eaLnBrk="1" hangingPunct="1">
              <a:lnSpc>
                <a:spcPct val="130000"/>
              </a:lnSpc>
              <a:buFont typeface="Wingdings 2" pitchFamily="18" charset="2"/>
              <a:buChar char=""/>
            </a:pPr>
            <a:r>
              <a:rPr lang="en-US" sz="2800" u="sng" smtClean="0">
                <a:solidFill>
                  <a:schemeClr val="accent1"/>
                </a:solidFill>
              </a:rPr>
              <a:t>Milli-</a:t>
            </a:r>
            <a:r>
              <a:rPr lang="en-US" sz="2800" smtClean="0">
                <a:solidFill>
                  <a:schemeClr val="tx1"/>
                </a:solidFill>
              </a:rPr>
              <a:t> means 1/1000 of that unit</a:t>
            </a:r>
          </a:p>
          <a:p>
            <a:pPr marL="547688" lvl="1" eaLnBrk="1" hangingPunct="1">
              <a:lnSpc>
                <a:spcPct val="130000"/>
              </a:lnSpc>
              <a:buFont typeface="Wingdings" pitchFamily="2" charset="2"/>
              <a:buChar char=""/>
            </a:pPr>
            <a:r>
              <a:rPr lang="en-US" sz="2800" smtClean="0">
                <a:solidFill>
                  <a:schemeClr val="tx1"/>
                </a:solidFill>
              </a:rPr>
              <a:t>1 meter (m)   =  1000  millimeter (mm)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Hypothesis</a:t>
            </a: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+mj-ea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303712" cy="4459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sz="16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 suggested solution to the problem.</a:t>
            </a:r>
          </a:p>
          <a:p>
            <a:pPr eaLnBrk="1" hangingPunct="1">
              <a:lnSpc>
                <a:spcPct val="80000"/>
              </a:lnSpc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Must be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testable</a:t>
            </a:r>
          </a:p>
          <a:p>
            <a:pPr eaLnBrk="1" hangingPunct="1">
              <a:lnSpc>
                <a:spcPct val="80000"/>
              </a:lnSpc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Sometimes written as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If…Then…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Predicts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an outcome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pic>
        <p:nvPicPr>
          <p:cNvPr id="9220" name="Picture 6" descr="bd0503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6088" y="2017713"/>
            <a:ext cx="3046412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179032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779303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+mj-ea"/>
                <a:cs typeface="Tahoma"/>
              </a:rPr>
              <a:t>Experiment</a:t>
            </a: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+mj-ea"/>
              <a:cs typeface="Tahoma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3600" dirty="0" smtClean="0">
              <a:ea typeface="+mn-ea"/>
            </a:endParaRPr>
          </a:p>
          <a:p>
            <a:pPr algn="ctr" eaLnBrk="1" hangingPunct="1">
              <a:buFont typeface="Wingdings" pitchFamily="2" charset="2"/>
              <a:buChar char="n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n-ea"/>
              </a:rPr>
              <a:t>A procedure to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n-ea"/>
              </a:rPr>
              <a:t>test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n-ea"/>
              </a:rPr>
              <a:t> the hypothesis.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+mn-ea"/>
            </a:endParaRPr>
          </a:p>
        </p:txBody>
      </p:sp>
      <p:pic>
        <p:nvPicPr>
          <p:cNvPr id="11268" name="Picture 6" descr="j0076135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  <p:extLst>
      <p:ext uri="{BB962C8B-B14F-4D97-AF65-F5344CB8AC3E}">
        <p14:creationId xmlns:p14="http://schemas.microsoft.com/office/powerpoint/2010/main" val="141930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Experimental Group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Identify the independent and dependent variables</a:t>
            </a:r>
          </a:p>
          <a:p>
            <a:r>
              <a:rPr lang="en-US" dirty="0" smtClean="0">
                <a:latin typeface="Tahoma" charset="0"/>
              </a:rPr>
              <a:t>The </a:t>
            </a:r>
            <a:r>
              <a:rPr lang="en-US" dirty="0">
                <a:latin typeface="Tahoma" charset="0"/>
              </a:rPr>
              <a:t>group that contains the one variable that is being changed or tested is called the </a:t>
            </a:r>
            <a:r>
              <a:rPr lang="en-US" u="sng" dirty="0">
                <a:latin typeface="Tahoma" charset="0"/>
              </a:rPr>
              <a:t>experimental group</a:t>
            </a:r>
            <a:r>
              <a:rPr lang="en-US" dirty="0">
                <a:latin typeface="Tahoma" charset="0"/>
              </a:rPr>
              <a:t>.</a:t>
            </a:r>
          </a:p>
          <a:p>
            <a:r>
              <a:rPr lang="en-US" dirty="0">
                <a:latin typeface="Tahoma" charset="0"/>
              </a:rPr>
              <a:t>The group that does not include the variable being tested is called the </a:t>
            </a:r>
            <a:r>
              <a:rPr lang="en-US" u="sng" dirty="0">
                <a:latin typeface="Tahoma" charset="0"/>
              </a:rPr>
              <a:t>control group</a:t>
            </a:r>
            <a:r>
              <a:rPr lang="en-US" dirty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59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cs typeface="Tahoma"/>
              </a:rPr>
              <a:t>The Control Variable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+mn-ea"/>
                <a:cs typeface="Tahoma"/>
              </a:rPr>
              <a:t>The experimenter makes a special effort to keep other factors constant so that they will not affect the outcome.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+mn-ea"/>
                <a:cs typeface="Tahoma"/>
              </a:rPr>
              <a:t> Those factors are called 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+mn-ea"/>
                <a:cs typeface="Tahoma"/>
              </a:rPr>
              <a:t>control variables.</a:t>
            </a:r>
            <a:r>
              <a:rPr lang="en-US" sz="2800" u="sng" dirty="0" smtClean="0">
                <a:solidFill>
                  <a:schemeClr val="tx1"/>
                </a:solidFill>
                <a:latin typeface="Tahoma"/>
                <a:ea typeface="+mn-ea"/>
                <a:cs typeface="Tahom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37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72" y="1066800"/>
            <a:ext cx="86391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+mj-ea"/>
                <a:cs typeface="Tahoma"/>
              </a:rPr>
              <a:t>Analyze Data and Draw Conclusions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4154488" cy="41148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3600" dirty="0">
              <a:latin typeface="Tahoma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  <a:latin typeface="Tahoma"/>
                <a:cs typeface="Tahoma"/>
              </a:rPr>
              <a:t>A conclusion is a </a:t>
            </a:r>
            <a:r>
              <a:rPr lang="en-US" sz="2800" b="1" dirty="0" err="1">
                <a:solidFill>
                  <a:srgbClr val="000000"/>
                </a:solidFill>
                <a:latin typeface="Tahoma"/>
                <a:cs typeface="Tahoma"/>
              </a:rPr>
              <a:t>judgement</a:t>
            </a:r>
            <a:r>
              <a:rPr lang="en-US" sz="2800" b="1" dirty="0">
                <a:solidFill>
                  <a:srgbClr val="000000"/>
                </a:solidFill>
                <a:latin typeface="Tahoma"/>
                <a:cs typeface="Tahoma"/>
              </a:rPr>
              <a:t> based on the data obtained from the experiment</a:t>
            </a:r>
          </a:p>
          <a:p>
            <a:pPr eaLnBrk="1" hangingPunct="1"/>
            <a:endParaRPr lang="en-US" sz="2800" b="1" i="1" dirty="0">
              <a:latin typeface="Comic Sans MS" charset="0"/>
            </a:endParaRPr>
          </a:p>
        </p:txBody>
      </p:sp>
      <p:pic>
        <p:nvPicPr>
          <p:cNvPr id="23556" name="Picture 6" descr="bs0134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435225"/>
            <a:ext cx="3810000" cy="3278188"/>
          </a:xfrm>
          <a:noFill/>
        </p:spPr>
      </p:pic>
    </p:spTree>
    <p:extLst>
      <p:ext uri="{BB962C8B-B14F-4D97-AF65-F5344CB8AC3E}">
        <p14:creationId xmlns:p14="http://schemas.microsoft.com/office/powerpoint/2010/main" val="119387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Retest</a:t>
            </a: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+mj-ea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535487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3600" b="1">
                <a:latin typeface="Comic Sans MS" charset="0"/>
              </a:rPr>
              <a:t>In order to </a:t>
            </a:r>
            <a:r>
              <a:rPr lang="en-US" sz="3600" b="1">
                <a:solidFill>
                  <a:schemeClr val="hlink"/>
                </a:solidFill>
                <a:latin typeface="Comic Sans MS" charset="0"/>
              </a:rPr>
              <a:t>verify the results</a:t>
            </a:r>
            <a:r>
              <a:rPr lang="en-US" sz="3600" b="1">
                <a:latin typeface="Comic Sans MS" charset="0"/>
              </a:rPr>
              <a:t>, experiments must be retested and hypotheses revised.</a:t>
            </a:r>
            <a:endParaRPr lang="en-US" sz="2800" b="1" i="1">
              <a:latin typeface="Comic Sans MS" charset="0"/>
            </a:endParaRPr>
          </a:p>
        </p:txBody>
      </p:sp>
      <p:pic>
        <p:nvPicPr>
          <p:cNvPr id="24580" name="Picture 6" descr="j0076135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  <p:extLst>
      <p:ext uri="{BB962C8B-B14F-4D97-AF65-F5344CB8AC3E}">
        <p14:creationId xmlns:p14="http://schemas.microsoft.com/office/powerpoint/2010/main" val="36033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Solving a Problem</a:t>
            </a: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+mj-ea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05000"/>
            <a:ext cx="4419600" cy="4648200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Make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Observations</a:t>
            </a: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Ask a question.</a:t>
            </a:r>
            <a:endParaRPr lang="en-US" b="1" dirty="0">
              <a:solidFill>
                <a:schemeClr val="tx1"/>
              </a:solidFill>
              <a:latin typeface="Comic Sans MS" charset="0"/>
            </a:endParaRP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Research: Gather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Information about the </a:t>
            </a: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problem</a:t>
            </a: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Form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a Hypothesis about the problem (if…then…</a:t>
            </a: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)</a:t>
            </a: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Design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an Experiment to test the </a:t>
            </a: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hypothesis</a:t>
            </a: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Form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Conclusion</a:t>
            </a:r>
          </a:p>
          <a:p>
            <a:pPr marL="533400" indent="-533400" eaLnBrk="1" hangingPunct="1">
              <a:buFont typeface="Wingdings" charset="0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Comic Sans MS" charset="0"/>
              </a:rPr>
              <a:t>Form </a:t>
            </a:r>
            <a:r>
              <a:rPr lang="en-US" sz="2400" b="1" dirty="0">
                <a:solidFill>
                  <a:schemeClr val="tx1"/>
                </a:solidFill>
                <a:latin typeface="Comic Sans MS" charset="0"/>
              </a:rPr>
              <a:t>a theory</a:t>
            </a:r>
          </a:p>
          <a:p>
            <a:pPr marL="533400" indent="-533400" algn="ctr" eaLnBrk="1" hangingPunct="1"/>
            <a:endParaRPr lang="en-US" sz="2400" b="1" dirty="0">
              <a:solidFill>
                <a:schemeClr val="hlink"/>
              </a:solidFill>
              <a:latin typeface="Comic Sans MS" charset="0"/>
            </a:endParaRPr>
          </a:p>
        </p:txBody>
      </p:sp>
      <p:pic>
        <p:nvPicPr>
          <p:cNvPr id="25604" name="Picture 6" descr="j0076187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0175" y="2017713"/>
            <a:ext cx="3679825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100239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. . .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Notice that the #1 always goes with the </a:t>
            </a:r>
            <a:r>
              <a:rPr lang="en-US" sz="3200" b="1" u="sng" smtClean="0"/>
              <a:t>bigger</a:t>
            </a:r>
            <a:r>
              <a:rPr lang="en-US" sz="3200" smtClean="0"/>
              <a:t> unit!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these prefixes: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en-US" dirty="0" smtClean="0"/>
              <a:t>Kilo</a:t>
            </a:r>
          </a:p>
          <a:p>
            <a:pPr marL="69850" indent="0">
              <a:buNone/>
            </a:pPr>
            <a:r>
              <a:rPr lang="en-US" dirty="0" err="1" smtClean="0"/>
              <a:t>Hecto</a:t>
            </a:r>
            <a:endParaRPr lang="en-US" dirty="0" smtClean="0"/>
          </a:p>
          <a:p>
            <a:pPr marL="69850" indent="0">
              <a:buNone/>
            </a:pPr>
            <a:r>
              <a:rPr lang="en-US" dirty="0" err="1" smtClean="0"/>
              <a:t>Deka</a:t>
            </a:r>
            <a:endParaRPr lang="en-US" dirty="0" smtClean="0"/>
          </a:p>
          <a:p>
            <a:pPr marL="69850" indent="0">
              <a:buNone/>
            </a:pPr>
            <a:r>
              <a:rPr lang="en-US" dirty="0" smtClean="0"/>
              <a:t>Base Unit</a:t>
            </a:r>
          </a:p>
          <a:p>
            <a:pPr marL="69850" indent="0">
              <a:buNone/>
            </a:pPr>
            <a:r>
              <a:rPr lang="en-US" dirty="0" err="1" smtClean="0"/>
              <a:t>Deci</a:t>
            </a:r>
            <a:endParaRPr lang="en-US" dirty="0" smtClean="0"/>
          </a:p>
          <a:p>
            <a:pPr marL="69850" indent="0">
              <a:buNone/>
            </a:pPr>
            <a:r>
              <a:rPr lang="en-US" dirty="0" err="1" smtClean="0"/>
              <a:t>Centi</a:t>
            </a:r>
            <a:endParaRPr lang="en-US" dirty="0" smtClean="0"/>
          </a:p>
          <a:p>
            <a:pPr marL="69850" indent="0">
              <a:buNone/>
            </a:pPr>
            <a:r>
              <a:rPr lang="en-US" dirty="0" err="1" smtClean="0"/>
              <a:t>Milli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2468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Dimensional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6100"/>
            <a:ext cx="77724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What happens when you divide a number by itself?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What happens when you divide a unit by itself?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		</a:t>
            </a:r>
            <a:r>
              <a:rPr lang="en-US" b="1" dirty="0" smtClean="0">
                <a:solidFill>
                  <a:schemeClr val="accent1"/>
                </a:solidFill>
              </a:rPr>
              <a:t>In both cases, you get the </a:t>
            </a:r>
            <a:r>
              <a:rPr lang="en-US" b="1" u="sng" dirty="0" smtClean="0">
                <a:solidFill>
                  <a:schemeClr val="accent1"/>
                </a:solidFill>
              </a:rPr>
              <a:t>number 1.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Dimensional analysis involves multiplication and division. 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/>
              <a:t>Focus on cancelation of </a:t>
            </a:r>
            <a:r>
              <a:rPr lang="en-US" u="sng" dirty="0" smtClean="0">
                <a:solidFill>
                  <a:schemeClr val="accent1"/>
                </a:solidFill>
              </a:rPr>
              <a:t>UNITS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/>
              <a:t>A method of unit conversion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14203</TotalTime>
  <Pages>32</Pages>
  <Words>1701</Words>
  <Application>Microsoft Macintosh PowerPoint</Application>
  <PresentationFormat>Letter Paper (8.5x11 in)</PresentationFormat>
  <Paragraphs>359</Paragraphs>
  <Slides>66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Austin</vt:lpstr>
      <vt:lpstr>Equation</vt:lpstr>
      <vt:lpstr>Physics Unit 1.1</vt:lpstr>
      <vt:lpstr>Physics Skill: Measurement</vt:lpstr>
      <vt:lpstr>Types of Measurements</vt:lpstr>
      <vt:lpstr>Metric System</vt:lpstr>
      <vt:lpstr>Metric System</vt:lpstr>
      <vt:lpstr>Metric Prefixes</vt:lpstr>
      <vt:lpstr>Hint . . . </vt:lpstr>
      <vt:lpstr>Know these prefixes: </vt:lpstr>
      <vt:lpstr>Dimensional Analysis</vt:lpstr>
      <vt:lpstr>Conversion Factors</vt:lpstr>
      <vt:lpstr>Dimensional Analysis Steps:</vt:lpstr>
      <vt:lpstr>2. Write down what you are given (the starting point).</vt:lpstr>
      <vt:lpstr>3. Identify what you want to know.</vt:lpstr>
      <vt:lpstr>4. Start by placing the given information over 1.</vt:lpstr>
      <vt:lpstr>5. Write in the conversion factor.</vt:lpstr>
      <vt:lpstr>6. Cancel the units. </vt:lpstr>
      <vt:lpstr>7. Ask: Is the top unit the desired unit for the final answer?</vt:lpstr>
      <vt:lpstr>Step 8</vt:lpstr>
      <vt:lpstr>Example</vt:lpstr>
      <vt:lpstr>Example 2</vt:lpstr>
      <vt:lpstr>Recording Measurement Big and Small</vt:lpstr>
      <vt:lpstr>Scientific notation consists of two parts:</vt:lpstr>
      <vt:lpstr>To change scientific notation to standard form…</vt:lpstr>
      <vt:lpstr>To change standard form to scientific notation…</vt:lpstr>
      <vt:lpstr>Examples</vt:lpstr>
      <vt:lpstr>Example</vt:lpstr>
      <vt:lpstr>Learning Check</vt:lpstr>
      <vt:lpstr>Accuracy and Precision</vt:lpstr>
      <vt:lpstr>PowerPoint Presentation</vt:lpstr>
      <vt:lpstr>Accuracy vs. precision</vt:lpstr>
      <vt:lpstr>Significant Figures</vt:lpstr>
      <vt:lpstr> Counting Significant Figures </vt:lpstr>
      <vt:lpstr>Leading Zeros</vt:lpstr>
      <vt:lpstr>Sandwiched Zeros</vt:lpstr>
      <vt:lpstr>Trailing Zeros</vt:lpstr>
      <vt:lpstr>RULE 5</vt:lpstr>
      <vt:lpstr>Learning Check </vt:lpstr>
      <vt:lpstr>Significant Numbers in Calculations</vt:lpstr>
      <vt:lpstr>Adding and Subtracting</vt:lpstr>
      <vt:lpstr>Multiplying and Dividing</vt:lpstr>
      <vt:lpstr>Example:</vt:lpstr>
      <vt:lpstr>Learning Check </vt:lpstr>
      <vt:lpstr>Learning Check </vt:lpstr>
      <vt:lpstr>Graphing</vt:lpstr>
      <vt:lpstr>Two Types of Variables</vt:lpstr>
      <vt:lpstr>Types of Graphs</vt:lpstr>
      <vt:lpstr>Types of Graphs</vt:lpstr>
      <vt:lpstr>Types of Graphs</vt:lpstr>
      <vt:lpstr>Calculating Slope</vt:lpstr>
      <vt:lpstr>Graph Lab Analysis</vt:lpstr>
      <vt:lpstr>Graphing Terms</vt:lpstr>
      <vt:lpstr>Rules of Graphing</vt:lpstr>
      <vt:lpstr>PowerPoint Presentation</vt:lpstr>
      <vt:lpstr>Bellwork</vt:lpstr>
      <vt:lpstr>PowerPoint Presentation</vt:lpstr>
      <vt:lpstr>Scientific Method</vt:lpstr>
      <vt:lpstr>Observations</vt:lpstr>
      <vt:lpstr>Ask a question</vt:lpstr>
      <vt:lpstr>Gather Information</vt:lpstr>
      <vt:lpstr>Hypothesis</vt:lpstr>
      <vt:lpstr>Experiment</vt:lpstr>
      <vt:lpstr>Experimental Group</vt:lpstr>
      <vt:lpstr>The Control Variable</vt:lpstr>
      <vt:lpstr>Analyze Data and Draw Conclusions</vt:lpstr>
      <vt:lpstr>Retest</vt:lpstr>
      <vt:lpstr>Solving a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Chemistry and Measurement</dc:title>
  <dc:subject>High School Chemistry</dc:subject>
  <dc:creator>Neil Rapp</dc:creator>
  <cp:keywords>measurement, density, introduction</cp:keywords>
  <cp:lastModifiedBy>Amanda Allen</cp:lastModifiedBy>
  <cp:revision>505</cp:revision>
  <cp:lastPrinted>2014-08-20T18:54:14Z</cp:lastPrinted>
  <dcterms:created xsi:type="dcterms:W3CDTF">1996-06-10T12:19:23Z</dcterms:created>
  <dcterms:modified xsi:type="dcterms:W3CDTF">2014-08-20T19:18:00Z</dcterms:modified>
</cp:coreProperties>
</file>